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3"/>
  </p:notesMasterIdLst>
  <p:sldIdLst>
    <p:sldId id="477" r:id="rId2"/>
    <p:sldId id="423" r:id="rId3"/>
    <p:sldId id="416" r:id="rId4"/>
    <p:sldId id="417" r:id="rId5"/>
    <p:sldId id="418" r:id="rId6"/>
    <p:sldId id="419" r:id="rId7"/>
    <p:sldId id="420" r:id="rId8"/>
    <p:sldId id="421" r:id="rId9"/>
    <p:sldId id="422" r:id="rId10"/>
    <p:sldId id="415" r:id="rId11"/>
    <p:sldId id="399" r:id="rId12"/>
    <p:sldId id="402" r:id="rId13"/>
    <p:sldId id="404" r:id="rId14"/>
    <p:sldId id="408" r:id="rId15"/>
    <p:sldId id="411" r:id="rId16"/>
    <p:sldId id="413" r:id="rId17"/>
    <p:sldId id="435" r:id="rId18"/>
    <p:sldId id="304" r:id="rId19"/>
    <p:sldId id="437" r:id="rId20"/>
    <p:sldId id="438" r:id="rId21"/>
    <p:sldId id="439" r:id="rId22"/>
    <p:sldId id="440" r:id="rId23"/>
    <p:sldId id="441" r:id="rId24"/>
    <p:sldId id="442" r:id="rId25"/>
    <p:sldId id="436" r:id="rId26"/>
    <p:sldId id="444" r:id="rId27"/>
    <p:sldId id="445" r:id="rId28"/>
    <p:sldId id="446" r:id="rId29"/>
    <p:sldId id="447" r:id="rId30"/>
    <p:sldId id="448" r:id="rId31"/>
    <p:sldId id="449" r:id="rId32"/>
    <p:sldId id="451" r:id="rId33"/>
    <p:sldId id="450" r:id="rId34"/>
    <p:sldId id="452" r:id="rId35"/>
    <p:sldId id="453" r:id="rId36"/>
    <p:sldId id="479" r:id="rId37"/>
    <p:sldId id="478" r:id="rId38"/>
    <p:sldId id="454" r:id="rId39"/>
    <p:sldId id="455" r:id="rId40"/>
    <p:sldId id="456" r:id="rId41"/>
    <p:sldId id="457" r:id="rId42"/>
    <p:sldId id="458" r:id="rId43"/>
    <p:sldId id="459" r:id="rId44"/>
    <p:sldId id="460" r:id="rId45"/>
    <p:sldId id="461" r:id="rId46"/>
    <p:sldId id="462" r:id="rId47"/>
    <p:sldId id="443" r:id="rId48"/>
    <p:sldId id="374" r:id="rId49"/>
    <p:sldId id="317" r:id="rId50"/>
    <p:sldId id="319" r:id="rId51"/>
    <p:sldId id="320" r:id="rId52"/>
    <p:sldId id="384" r:id="rId53"/>
    <p:sldId id="322" r:id="rId54"/>
    <p:sldId id="325" r:id="rId55"/>
    <p:sldId id="326" r:id="rId56"/>
    <p:sldId id="327" r:id="rId57"/>
    <p:sldId id="339" r:id="rId58"/>
    <p:sldId id="343" r:id="rId59"/>
    <p:sldId id="340" r:id="rId60"/>
    <p:sldId id="295" r:id="rId61"/>
    <p:sldId id="274" r:id="rId62"/>
    <p:sldId id="473" r:id="rId63"/>
    <p:sldId id="474" r:id="rId64"/>
    <p:sldId id="463" r:id="rId65"/>
    <p:sldId id="472" r:id="rId66"/>
    <p:sldId id="464" r:id="rId67"/>
    <p:sldId id="465" r:id="rId68"/>
    <p:sldId id="466" r:id="rId69"/>
    <p:sldId id="467" r:id="rId70"/>
    <p:sldId id="468" r:id="rId71"/>
    <p:sldId id="469" r:id="rId72"/>
    <p:sldId id="471" r:id="rId73"/>
    <p:sldId id="378" r:id="rId74"/>
    <p:sldId id="379" r:id="rId75"/>
    <p:sldId id="388" r:id="rId76"/>
    <p:sldId id="424" r:id="rId77"/>
    <p:sldId id="348" r:id="rId78"/>
    <p:sldId id="349" r:id="rId79"/>
    <p:sldId id="476" r:id="rId80"/>
    <p:sldId id="342" r:id="rId81"/>
    <p:sldId id="290"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6600"/>
    <a:srgbClr val="0000FF"/>
    <a:srgbClr val="FF6600"/>
    <a:srgbClr val="99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3209B-B276-45A7-A861-ACCA840D2359}" type="datetimeFigureOut">
              <a:rPr lang="en-US" smtClean="0"/>
              <a:t>8/11/2016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FDF87-935A-45AA-BA80-CA229A4FA208}" type="slidenum">
              <a:rPr lang="en-US" smtClean="0"/>
              <a:t>‹#›</a:t>
            </a:fld>
            <a:endParaRPr lang="en-US"/>
          </a:p>
        </p:txBody>
      </p:sp>
    </p:spTree>
    <p:extLst>
      <p:ext uri="{BB962C8B-B14F-4D97-AF65-F5344CB8AC3E}">
        <p14:creationId xmlns:p14="http://schemas.microsoft.com/office/powerpoint/2010/main" val="27036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9</a:t>
            </a:fld>
            <a:endParaRPr lang="en-US"/>
          </a:p>
        </p:txBody>
      </p:sp>
    </p:spTree>
    <p:extLst>
      <p:ext uri="{BB962C8B-B14F-4D97-AF65-F5344CB8AC3E}">
        <p14:creationId xmlns:p14="http://schemas.microsoft.com/office/powerpoint/2010/main" val="329662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26</a:t>
            </a:fld>
            <a:endParaRPr lang="en-US"/>
          </a:p>
        </p:txBody>
      </p:sp>
    </p:spTree>
    <p:extLst>
      <p:ext uri="{BB962C8B-B14F-4D97-AF65-F5344CB8AC3E}">
        <p14:creationId xmlns:p14="http://schemas.microsoft.com/office/powerpoint/2010/main" val="3283324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27</a:t>
            </a:fld>
            <a:endParaRPr lang="en-US"/>
          </a:p>
        </p:txBody>
      </p:sp>
    </p:spTree>
    <p:extLst>
      <p:ext uri="{BB962C8B-B14F-4D97-AF65-F5344CB8AC3E}">
        <p14:creationId xmlns:p14="http://schemas.microsoft.com/office/powerpoint/2010/main" val="422272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28</a:t>
            </a:fld>
            <a:endParaRPr lang="en-US"/>
          </a:p>
        </p:txBody>
      </p:sp>
    </p:spTree>
    <p:extLst>
      <p:ext uri="{BB962C8B-B14F-4D97-AF65-F5344CB8AC3E}">
        <p14:creationId xmlns:p14="http://schemas.microsoft.com/office/powerpoint/2010/main" val="291523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29</a:t>
            </a:fld>
            <a:endParaRPr lang="en-US"/>
          </a:p>
        </p:txBody>
      </p:sp>
    </p:spTree>
    <p:extLst>
      <p:ext uri="{BB962C8B-B14F-4D97-AF65-F5344CB8AC3E}">
        <p14:creationId xmlns:p14="http://schemas.microsoft.com/office/powerpoint/2010/main" val="376740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30</a:t>
            </a:fld>
            <a:endParaRPr lang="en-US"/>
          </a:p>
        </p:txBody>
      </p:sp>
    </p:spTree>
    <p:extLst>
      <p:ext uri="{BB962C8B-B14F-4D97-AF65-F5344CB8AC3E}">
        <p14:creationId xmlns:p14="http://schemas.microsoft.com/office/powerpoint/2010/main" val="4179235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31</a:t>
            </a:fld>
            <a:endParaRPr lang="en-US"/>
          </a:p>
        </p:txBody>
      </p:sp>
    </p:spTree>
    <p:extLst>
      <p:ext uri="{BB962C8B-B14F-4D97-AF65-F5344CB8AC3E}">
        <p14:creationId xmlns:p14="http://schemas.microsoft.com/office/powerpoint/2010/main" val="2327008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32</a:t>
            </a:fld>
            <a:endParaRPr lang="en-US"/>
          </a:p>
        </p:txBody>
      </p:sp>
    </p:spTree>
    <p:extLst>
      <p:ext uri="{BB962C8B-B14F-4D97-AF65-F5344CB8AC3E}">
        <p14:creationId xmlns:p14="http://schemas.microsoft.com/office/powerpoint/2010/main" val="612641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33</a:t>
            </a:fld>
            <a:endParaRPr lang="en-US"/>
          </a:p>
        </p:txBody>
      </p:sp>
    </p:spTree>
    <p:extLst>
      <p:ext uri="{BB962C8B-B14F-4D97-AF65-F5344CB8AC3E}">
        <p14:creationId xmlns:p14="http://schemas.microsoft.com/office/powerpoint/2010/main" val="1532479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34</a:t>
            </a:fld>
            <a:endParaRPr lang="en-US"/>
          </a:p>
        </p:txBody>
      </p:sp>
    </p:spTree>
    <p:extLst>
      <p:ext uri="{BB962C8B-B14F-4D97-AF65-F5344CB8AC3E}">
        <p14:creationId xmlns:p14="http://schemas.microsoft.com/office/powerpoint/2010/main" val="1299797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35</a:t>
            </a:fld>
            <a:endParaRPr lang="en-US"/>
          </a:p>
        </p:txBody>
      </p:sp>
    </p:spTree>
    <p:extLst>
      <p:ext uri="{BB962C8B-B14F-4D97-AF65-F5344CB8AC3E}">
        <p14:creationId xmlns:p14="http://schemas.microsoft.com/office/powerpoint/2010/main" val="81664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18</a:t>
            </a:fld>
            <a:endParaRPr lang="en-US"/>
          </a:p>
        </p:txBody>
      </p:sp>
    </p:spTree>
    <p:extLst>
      <p:ext uri="{BB962C8B-B14F-4D97-AF65-F5344CB8AC3E}">
        <p14:creationId xmlns:p14="http://schemas.microsoft.com/office/powerpoint/2010/main" val="3531329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36</a:t>
            </a:fld>
            <a:endParaRPr lang="en-US"/>
          </a:p>
        </p:txBody>
      </p:sp>
    </p:spTree>
    <p:extLst>
      <p:ext uri="{BB962C8B-B14F-4D97-AF65-F5344CB8AC3E}">
        <p14:creationId xmlns:p14="http://schemas.microsoft.com/office/powerpoint/2010/main" val="313527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37</a:t>
            </a:fld>
            <a:endParaRPr lang="en-US"/>
          </a:p>
        </p:txBody>
      </p:sp>
    </p:spTree>
    <p:extLst>
      <p:ext uri="{BB962C8B-B14F-4D97-AF65-F5344CB8AC3E}">
        <p14:creationId xmlns:p14="http://schemas.microsoft.com/office/powerpoint/2010/main" val="2240787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38</a:t>
            </a:fld>
            <a:endParaRPr lang="en-US"/>
          </a:p>
        </p:txBody>
      </p:sp>
    </p:spTree>
    <p:extLst>
      <p:ext uri="{BB962C8B-B14F-4D97-AF65-F5344CB8AC3E}">
        <p14:creationId xmlns:p14="http://schemas.microsoft.com/office/powerpoint/2010/main" val="3809132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39</a:t>
            </a:fld>
            <a:endParaRPr lang="en-US"/>
          </a:p>
        </p:txBody>
      </p:sp>
    </p:spTree>
    <p:extLst>
      <p:ext uri="{BB962C8B-B14F-4D97-AF65-F5344CB8AC3E}">
        <p14:creationId xmlns:p14="http://schemas.microsoft.com/office/powerpoint/2010/main" val="110274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40</a:t>
            </a:fld>
            <a:endParaRPr lang="en-US"/>
          </a:p>
        </p:txBody>
      </p:sp>
    </p:spTree>
    <p:extLst>
      <p:ext uri="{BB962C8B-B14F-4D97-AF65-F5344CB8AC3E}">
        <p14:creationId xmlns:p14="http://schemas.microsoft.com/office/powerpoint/2010/main" val="4186853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41</a:t>
            </a:fld>
            <a:endParaRPr lang="en-US"/>
          </a:p>
        </p:txBody>
      </p:sp>
    </p:spTree>
    <p:extLst>
      <p:ext uri="{BB962C8B-B14F-4D97-AF65-F5344CB8AC3E}">
        <p14:creationId xmlns:p14="http://schemas.microsoft.com/office/powerpoint/2010/main" val="4068568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42</a:t>
            </a:fld>
            <a:endParaRPr lang="en-US"/>
          </a:p>
        </p:txBody>
      </p:sp>
    </p:spTree>
    <p:extLst>
      <p:ext uri="{BB962C8B-B14F-4D97-AF65-F5344CB8AC3E}">
        <p14:creationId xmlns:p14="http://schemas.microsoft.com/office/powerpoint/2010/main" val="1094427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43</a:t>
            </a:fld>
            <a:endParaRPr lang="en-US"/>
          </a:p>
        </p:txBody>
      </p:sp>
    </p:spTree>
    <p:extLst>
      <p:ext uri="{BB962C8B-B14F-4D97-AF65-F5344CB8AC3E}">
        <p14:creationId xmlns:p14="http://schemas.microsoft.com/office/powerpoint/2010/main" val="4200107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44</a:t>
            </a:fld>
            <a:endParaRPr lang="en-US"/>
          </a:p>
        </p:txBody>
      </p:sp>
    </p:spTree>
    <p:extLst>
      <p:ext uri="{BB962C8B-B14F-4D97-AF65-F5344CB8AC3E}">
        <p14:creationId xmlns:p14="http://schemas.microsoft.com/office/powerpoint/2010/main" val="2782746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45</a:t>
            </a:fld>
            <a:endParaRPr lang="en-US"/>
          </a:p>
        </p:txBody>
      </p:sp>
    </p:spTree>
    <p:extLst>
      <p:ext uri="{BB962C8B-B14F-4D97-AF65-F5344CB8AC3E}">
        <p14:creationId xmlns:p14="http://schemas.microsoft.com/office/powerpoint/2010/main" val="153707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19</a:t>
            </a:fld>
            <a:endParaRPr lang="en-US"/>
          </a:p>
        </p:txBody>
      </p:sp>
    </p:spTree>
    <p:extLst>
      <p:ext uri="{BB962C8B-B14F-4D97-AF65-F5344CB8AC3E}">
        <p14:creationId xmlns:p14="http://schemas.microsoft.com/office/powerpoint/2010/main" val="1426142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46</a:t>
            </a:fld>
            <a:endParaRPr lang="en-US"/>
          </a:p>
        </p:txBody>
      </p:sp>
    </p:spTree>
    <p:extLst>
      <p:ext uri="{BB962C8B-B14F-4D97-AF65-F5344CB8AC3E}">
        <p14:creationId xmlns:p14="http://schemas.microsoft.com/office/powerpoint/2010/main" val="4176384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47</a:t>
            </a:fld>
            <a:endParaRPr lang="en-US"/>
          </a:p>
        </p:txBody>
      </p:sp>
    </p:spTree>
    <p:extLst>
      <p:ext uri="{BB962C8B-B14F-4D97-AF65-F5344CB8AC3E}">
        <p14:creationId xmlns:p14="http://schemas.microsoft.com/office/powerpoint/2010/main" val="1282846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66</a:t>
            </a:fld>
            <a:endParaRPr lang="en-US"/>
          </a:p>
        </p:txBody>
      </p:sp>
    </p:spTree>
    <p:extLst>
      <p:ext uri="{BB962C8B-B14F-4D97-AF65-F5344CB8AC3E}">
        <p14:creationId xmlns:p14="http://schemas.microsoft.com/office/powerpoint/2010/main" val="2926965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67</a:t>
            </a:fld>
            <a:endParaRPr lang="en-US"/>
          </a:p>
        </p:txBody>
      </p:sp>
    </p:spTree>
    <p:extLst>
      <p:ext uri="{BB962C8B-B14F-4D97-AF65-F5344CB8AC3E}">
        <p14:creationId xmlns:p14="http://schemas.microsoft.com/office/powerpoint/2010/main" val="825035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68</a:t>
            </a:fld>
            <a:endParaRPr lang="en-US"/>
          </a:p>
        </p:txBody>
      </p:sp>
    </p:spTree>
    <p:extLst>
      <p:ext uri="{BB962C8B-B14F-4D97-AF65-F5344CB8AC3E}">
        <p14:creationId xmlns:p14="http://schemas.microsoft.com/office/powerpoint/2010/main" val="2647838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69</a:t>
            </a:fld>
            <a:endParaRPr lang="en-US"/>
          </a:p>
        </p:txBody>
      </p:sp>
    </p:spTree>
    <p:extLst>
      <p:ext uri="{BB962C8B-B14F-4D97-AF65-F5344CB8AC3E}">
        <p14:creationId xmlns:p14="http://schemas.microsoft.com/office/powerpoint/2010/main" val="1659325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70</a:t>
            </a:fld>
            <a:endParaRPr lang="en-US"/>
          </a:p>
        </p:txBody>
      </p:sp>
    </p:spTree>
    <p:extLst>
      <p:ext uri="{BB962C8B-B14F-4D97-AF65-F5344CB8AC3E}">
        <p14:creationId xmlns:p14="http://schemas.microsoft.com/office/powerpoint/2010/main" val="3612339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71</a:t>
            </a:fld>
            <a:endParaRPr lang="en-US"/>
          </a:p>
        </p:txBody>
      </p:sp>
    </p:spTree>
    <p:extLst>
      <p:ext uri="{BB962C8B-B14F-4D97-AF65-F5344CB8AC3E}">
        <p14:creationId xmlns:p14="http://schemas.microsoft.com/office/powerpoint/2010/main" val="2765419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72</a:t>
            </a:fld>
            <a:endParaRPr lang="en-US"/>
          </a:p>
        </p:txBody>
      </p:sp>
    </p:spTree>
    <p:extLst>
      <p:ext uri="{BB962C8B-B14F-4D97-AF65-F5344CB8AC3E}">
        <p14:creationId xmlns:p14="http://schemas.microsoft.com/office/powerpoint/2010/main" val="207146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20</a:t>
            </a:fld>
            <a:endParaRPr lang="en-US"/>
          </a:p>
        </p:txBody>
      </p:sp>
    </p:spTree>
    <p:extLst>
      <p:ext uri="{BB962C8B-B14F-4D97-AF65-F5344CB8AC3E}">
        <p14:creationId xmlns:p14="http://schemas.microsoft.com/office/powerpoint/2010/main" val="233273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21</a:t>
            </a:fld>
            <a:endParaRPr lang="en-US"/>
          </a:p>
        </p:txBody>
      </p:sp>
    </p:spTree>
    <p:extLst>
      <p:ext uri="{BB962C8B-B14F-4D97-AF65-F5344CB8AC3E}">
        <p14:creationId xmlns:p14="http://schemas.microsoft.com/office/powerpoint/2010/main" val="127383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22</a:t>
            </a:fld>
            <a:endParaRPr lang="en-US"/>
          </a:p>
        </p:txBody>
      </p:sp>
    </p:spTree>
    <p:extLst>
      <p:ext uri="{BB962C8B-B14F-4D97-AF65-F5344CB8AC3E}">
        <p14:creationId xmlns:p14="http://schemas.microsoft.com/office/powerpoint/2010/main" val="342889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23</a:t>
            </a:fld>
            <a:endParaRPr lang="en-US"/>
          </a:p>
        </p:txBody>
      </p:sp>
    </p:spTree>
    <p:extLst>
      <p:ext uri="{BB962C8B-B14F-4D97-AF65-F5344CB8AC3E}">
        <p14:creationId xmlns:p14="http://schemas.microsoft.com/office/powerpoint/2010/main" val="217071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24</a:t>
            </a:fld>
            <a:endParaRPr lang="en-US"/>
          </a:p>
        </p:txBody>
      </p:sp>
    </p:spTree>
    <p:extLst>
      <p:ext uri="{BB962C8B-B14F-4D97-AF65-F5344CB8AC3E}">
        <p14:creationId xmlns:p14="http://schemas.microsoft.com/office/powerpoint/2010/main" val="239041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5FDF87-935A-45AA-BA80-CA229A4FA208}" type="slidenum">
              <a:rPr lang="en-US" smtClean="0"/>
              <a:t>25</a:t>
            </a:fld>
            <a:endParaRPr lang="en-US"/>
          </a:p>
        </p:txBody>
      </p:sp>
    </p:spTree>
    <p:extLst>
      <p:ext uri="{BB962C8B-B14F-4D97-AF65-F5344CB8AC3E}">
        <p14:creationId xmlns:p14="http://schemas.microsoft.com/office/powerpoint/2010/main" val="254626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1089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C0198A7F-E8D0-4B03-899B-57A3B2324B29}"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70307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1433430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8388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259068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61758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56157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1074727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19960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189117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198A7F-E8D0-4B03-899B-57A3B2324B29}"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313229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198A7F-E8D0-4B03-899B-57A3B2324B29}"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24492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198A7F-E8D0-4B03-899B-57A3B2324B29}"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282516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198A7F-E8D0-4B03-899B-57A3B2324B29}"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306476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98A7F-E8D0-4B03-899B-57A3B2324B29}"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33973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0198A7F-E8D0-4B03-899B-57A3B2324B29}"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362203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0198A7F-E8D0-4B03-899B-57A3B2324B29}" type="datetimeFigureOut">
              <a:rPr lang="en-US" smtClean="0"/>
              <a:t>8/11/2016</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5E5E215D-593D-4323-BA1F-77EA3C9C2234}" type="slidenum">
              <a:rPr lang="en-US" smtClean="0"/>
              <a:t>‹#›</a:t>
            </a:fld>
            <a:endParaRPr lang="en-US"/>
          </a:p>
        </p:txBody>
      </p:sp>
    </p:spTree>
    <p:extLst>
      <p:ext uri="{BB962C8B-B14F-4D97-AF65-F5344CB8AC3E}">
        <p14:creationId xmlns:p14="http://schemas.microsoft.com/office/powerpoint/2010/main" val="125215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0198A7F-E8D0-4B03-899B-57A3B2324B29}" type="datetimeFigureOut">
              <a:rPr lang="en-US" smtClean="0"/>
              <a:t>8/11/2016</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5E5E215D-593D-4323-BA1F-77EA3C9C2234}" type="slidenum">
              <a:rPr lang="en-US" smtClean="0"/>
              <a:t>‹#›</a:t>
            </a:fld>
            <a:endParaRPr lang="en-US"/>
          </a:p>
        </p:txBody>
      </p:sp>
    </p:spTree>
    <p:extLst>
      <p:ext uri="{BB962C8B-B14F-4D97-AF65-F5344CB8AC3E}">
        <p14:creationId xmlns:p14="http://schemas.microsoft.com/office/powerpoint/2010/main" val="99481416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0685" y="1575171"/>
            <a:ext cx="6306430" cy="3783858"/>
          </a:xfrm>
        </p:spPr>
      </p:pic>
      <p:sp>
        <p:nvSpPr>
          <p:cNvPr id="2" name="Title 1"/>
          <p:cNvSpPr>
            <a:spLocks noGrp="1"/>
          </p:cNvSpPr>
          <p:nvPr>
            <p:ph type="title"/>
          </p:nvPr>
        </p:nvSpPr>
        <p:spPr>
          <a:xfrm>
            <a:off x="0" y="228600"/>
            <a:ext cx="9067800" cy="1066800"/>
          </a:xfrm>
        </p:spPr>
        <p:txBody>
          <a:bodyPr>
            <a:normAutofit fontScale="90000"/>
          </a:bodyPr>
          <a:lstStyle/>
          <a:p>
            <a:pPr algn="ctr"/>
            <a:r>
              <a:rPr lang="en-US" sz="4400" b="1" dirty="0" smtClean="0">
                <a:solidFill>
                  <a:srgbClr val="002060"/>
                </a:solidFill>
                <a:latin typeface="Arial Rounded MT Bold" panose="020F0704030504030204" pitchFamily="34" charset="0"/>
              </a:rPr>
              <a:t>HOLIER THAN THOU?</a:t>
            </a:r>
            <a:r>
              <a:rPr lang="en-US" dirty="0" smtClean="0">
                <a:solidFill>
                  <a:srgbClr val="002060"/>
                </a:solidFill>
                <a:latin typeface="Arial Rounded MT Bold" panose="020F0704030504030204" pitchFamily="34" charset="0"/>
              </a:rPr>
              <a:t/>
            </a:r>
            <a:br>
              <a:rPr lang="en-US" dirty="0" smtClean="0">
                <a:solidFill>
                  <a:srgbClr val="002060"/>
                </a:solidFill>
                <a:latin typeface="Arial Rounded MT Bold" panose="020F0704030504030204" pitchFamily="34" charset="0"/>
              </a:rPr>
            </a:br>
            <a:r>
              <a:rPr lang="en-US" sz="2400" dirty="0" smtClean="0">
                <a:solidFill>
                  <a:srgbClr val="C00000"/>
                </a:solidFill>
                <a:latin typeface="Arial Rounded MT Bold" panose="020F0704030504030204" pitchFamily="34" charset="0"/>
              </a:rPr>
              <a:t>SANCTIFYING ONESELF THROUGH ONE’S PROFESSION</a:t>
            </a:r>
            <a:endParaRPr lang="en-US" sz="2400" dirty="0">
              <a:solidFill>
                <a:srgbClr val="C00000"/>
              </a:solidFill>
              <a:latin typeface="Arial Rounded MT Bold" panose="020F0704030504030204" pitchFamily="34" charset="0"/>
            </a:endParaRPr>
          </a:p>
        </p:txBody>
      </p:sp>
      <p:sp>
        <p:nvSpPr>
          <p:cNvPr id="5" name="Rectangle 4"/>
          <p:cNvSpPr/>
          <p:nvPr/>
        </p:nvSpPr>
        <p:spPr>
          <a:xfrm>
            <a:off x="1380685" y="5400816"/>
            <a:ext cx="6306430" cy="830997"/>
          </a:xfrm>
          <a:prstGeom prst="rect">
            <a:avLst/>
          </a:prstGeom>
          <a:solidFill>
            <a:srgbClr val="FFFF00"/>
          </a:solidFill>
        </p:spPr>
        <p:txBody>
          <a:bodyPr wrap="square">
            <a:spAutoFit/>
          </a:bodyPr>
          <a:lstStyle/>
          <a:p>
            <a:pPr algn="ctr"/>
            <a:r>
              <a:rPr lang="en-US" sz="2400" b="1" dirty="0" smtClean="0">
                <a:solidFill>
                  <a:srgbClr val="002060"/>
                </a:solidFill>
                <a:latin typeface="Garamond" pitchFamily="18" charset="0"/>
              </a:rPr>
              <a:t>Professional Ethics &amp; Ethical Concerns </a:t>
            </a:r>
          </a:p>
          <a:p>
            <a:pPr algn="ctr"/>
            <a:r>
              <a:rPr lang="en-US" sz="2400" b="1" dirty="0" smtClean="0">
                <a:solidFill>
                  <a:srgbClr val="002060"/>
                </a:solidFill>
                <a:latin typeface="Garamond" pitchFamily="18" charset="0"/>
              </a:rPr>
              <a:t>in Philippine Librarianship</a:t>
            </a:r>
            <a:endParaRPr lang="en-US" sz="2400" b="1" dirty="0">
              <a:solidFill>
                <a:srgbClr val="002060"/>
              </a:solidFill>
              <a:latin typeface="Garamond" pitchFamily="18" charset="0"/>
            </a:endParaRPr>
          </a:p>
        </p:txBody>
      </p:sp>
    </p:spTree>
    <p:extLst>
      <p:ext uri="{BB962C8B-B14F-4D97-AF65-F5344CB8AC3E}">
        <p14:creationId xmlns:p14="http://schemas.microsoft.com/office/powerpoint/2010/main" val="3882330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0715"/>
            <a:ext cx="9144000" cy="5147285"/>
          </a:xfrm>
          <a:prstGeom prst="rect">
            <a:avLst/>
          </a:prstGeom>
        </p:spPr>
      </p:pic>
      <p:sp>
        <p:nvSpPr>
          <p:cNvPr id="6" name="Rectangle 5"/>
          <p:cNvSpPr/>
          <p:nvPr/>
        </p:nvSpPr>
        <p:spPr>
          <a:xfrm>
            <a:off x="228600" y="457200"/>
            <a:ext cx="8763000" cy="1754326"/>
          </a:xfrm>
          <a:prstGeom prst="rect">
            <a:avLst/>
          </a:prstGeom>
          <a:solidFill>
            <a:srgbClr val="FFFF00"/>
          </a:solidFill>
        </p:spPr>
        <p:txBody>
          <a:bodyPr wrap="square">
            <a:spAutoFit/>
          </a:bodyPr>
          <a:lstStyle/>
          <a:p>
            <a:pPr algn="ctr"/>
            <a:r>
              <a:rPr lang="en-US" sz="5400" b="1" dirty="0" smtClean="0">
                <a:solidFill>
                  <a:srgbClr val="002060"/>
                </a:solidFill>
                <a:latin typeface="Garamond" pitchFamily="18" charset="0"/>
              </a:rPr>
              <a:t>SOME INSPIRING THOUGHTS</a:t>
            </a:r>
            <a:endParaRPr lang="en-US" sz="5400" b="1" dirty="0">
              <a:solidFill>
                <a:srgbClr val="002060"/>
              </a:solidFill>
              <a:latin typeface="Garamond" pitchFamily="18" charset="0"/>
            </a:endParaRPr>
          </a:p>
        </p:txBody>
      </p:sp>
    </p:spTree>
    <p:extLst>
      <p:ext uri="{BB962C8B-B14F-4D97-AF65-F5344CB8AC3E}">
        <p14:creationId xmlns:p14="http://schemas.microsoft.com/office/powerpoint/2010/main" val="40426514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333" b="12222"/>
          <a:stretch/>
        </p:blipFill>
        <p:spPr>
          <a:xfrm>
            <a:off x="0" y="60113"/>
            <a:ext cx="9131490" cy="6797887"/>
          </a:xfrm>
          <a:prstGeom prst="rect">
            <a:avLst/>
          </a:prstGeom>
          <a:ln>
            <a:noFill/>
          </a:ln>
          <a:effectLst>
            <a:softEdge rad="112500"/>
          </a:effectLst>
        </p:spPr>
      </p:pic>
    </p:spTree>
    <p:extLst>
      <p:ext uri="{BB962C8B-B14F-4D97-AF65-F5344CB8AC3E}">
        <p14:creationId xmlns:p14="http://schemas.microsoft.com/office/powerpoint/2010/main" val="89781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600" b="11178"/>
          <a:stretch/>
        </p:blipFill>
        <p:spPr>
          <a:xfrm>
            <a:off x="76200" y="64127"/>
            <a:ext cx="9067800" cy="6820912"/>
          </a:xfrm>
          <a:prstGeom prst="rect">
            <a:avLst/>
          </a:prstGeom>
          <a:ln>
            <a:noFill/>
          </a:ln>
          <a:effectLst>
            <a:softEdge rad="112500"/>
          </a:effectLst>
        </p:spPr>
      </p:pic>
    </p:spTree>
    <p:extLst>
      <p:ext uri="{BB962C8B-B14F-4D97-AF65-F5344CB8AC3E}">
        <p14:creationId xmlns:p14="http://schemas.microsoft.com/office/powerpoint/2010/main" val="183421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333" b="11111"/>
          <a:stretch/>
        </p:blipFill>
        <p:spPr>
          <a:xfrm>
            <a:off x="76200" y="64347"/>
            <a:ext cx="8991600" cy="6793653"/>
          </a:xfrm>
          <a:prstGeom prst="rect">
            <a:avLst/>
          </a:prstGeom>
          <a:ln>
            <a:noFill/>
          </a:ln>
          <a:effectLst>
            <a:softEdge rad="112500"/>
          </a:effectLst>
        </p:spPr>
      </p:pic>
    </p:spTree>
    <p:extLst>
      <p:ext uri="{BB962C8B-B14F-4D97-AF65-F5344CB8AC3E}">
        <p14:creationId xmlns:p14="http://schemas.microsoft.com/office/powerpoint/2010/main" val="3917698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333" b="11111"/>
          <a:stretch/>
        </p:blipFill>
        <p:spPr>
          <a:xfrm>
            <a:off x="0" y="-45720"/>
            <a:ext cx="9137276" cy="6903720"/>
          </a:xfrm>
          <a:prstGeom prst="rect">
            <a:avLst/>
          </a:prstGeom>
          <a:ln>
            <a:noFill/>
          </a:ln>
          <a:effectLst>
            <a:softEdge rad="112500"/>
          </a:effectLst>
        </p:spPr>
      </p:pic>
      <p:sp>
        <p:nvSpPr>
          <p:cNvPr id="2" name="Rounded Rectangle 1"/>
          <p:cNvSpPr/>
          <p:nvPr/>
        </p:nvSpPr>
        <p:spPr>
          <a:xfrm>
            <a:off x="685800" y="1752600"/>
            <a:ext cx="7772400" cy="3886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rgbClr val="FF0000"/>
                </a:solidFill>
              </a:rPr>
              <a:t>What a school thinks about its library is a measure of what it feels about education</a:t>
            </a:r>
            <a:r>
              <a:rPr lang="en-US" sz="4800" b="1" dirty="0" smtClean="0">
                <a:solidFill>
                  <a:srgbClr val="FF0000"/>
                </a:solidFill>
              </a:rPr>
              <a:t>.</a:t>
            </a:r>
          </a:p>
          <a:p>
            <a:pPr algn="r"/>
            <a:r>
              <a:rPr lang="en-US" sz="2800" dirty="0" smtClean="0"/>
              <a:t>    </a:t>
            </a:r>
            <a:r>
              <a:rPr lang="en-US" sz="3600" b="1" dirty="0">
                <a:solidFill>
                  <a:srgbClr val="002060"/>
                </a:solidFill>
              </a:rPr>
              <a:t> –Harold Howe</a:t>
            </a:r>
            <a:endParaRPr lang="en-US" sz="2800" b="1" dirty="0">
              <a:solidFill>
                <a:srgbClr val="002060"/>
              </a:solidFill>
            </a:endParaRPr>
          </a:p>
        </p:txBody>
      </p:sp>
    </p:spTree>
    <p:extLst>
      <p:ext uri="{BB962C8B-B14F-4D97-AF65-F5344CB8AC3E}">
        <p14:creationId xmlns:p14="http://schemas.microsoft.com/office/powerpoint/2010/main" val="339412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333" b="11111"/>
          <a:stretch/>
        </p:blipFill>
        <p:spPr>
          <a:xfrm>
            <a:off x="-1" y="0"/>
            <a:ext cx="9076765" cy="6858000"/>
          </a:xfrm>
          <a:prstGeom prst="rect">
            <a:avLst/>
          </a:prstGeom>
          <a:ln>
            <a:noFill/>
          </a:ln>
          <a:effectLst>
            <a:softEdge rad="112500"/>
          </a:effectLst>
        </p:spPr>
      </p:pic>
      <p:sp>
        <p:nvSpPr>
          <p:cNvPr id="2" name="Rounded Rectangle 1"/>
          <p:cNvSpPr/>
          <p:nvPr/>
        </p:nvSpPr>
        <p:spPr>
          <a:xfrm>
            <a:off x="685800" y="1981200"/>
            <a:ext cx="7528560" cy="36597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rgbClr val="FF0000"/>
                </a:solidFill>
              </a:rPr>
              <a:t>Without libraries what have we? We have no past and no future.</a:t>
            </a:r>
            <a:endParaRPr lang="en-US" sz="4800" b="1" dirty="0" smtClean="0">
              <a:solidFill>
                <a:srgbClr val="FF0000"/>
              </a:solidFill>
            </a:endParaRPr>
          </a:p>
          <a:p>
            <a:pPr algn="r"/>
            <a:r>
              <a:rPr lang="en-US" sz="4800" b="1" dirty="0" smtClean="0">
                <a:solidFill>
                  <a:srgbClr val="FF0000"/>
                </a:solidFill>
              </a:rPr>
              <a:t>    </a:t>
            </a:r>
            <a:r>
              <a:rPr lang="en-US" sz="2800" dirty="0" smtClean="0"/>
              <a:t> </a:t>
            </a:r>
            <a:r>
              <a:rPr lang="en-US" sz="3600" b="1" dirty="0">
                <a:solidFill>
                  <a:srgbClr val="002060"/>
                </a:solidFill>
              </a:rPr>
              <a:t>– Ray Bradbury</a:t>
            </a:r>
            <a:endParaRPr lang="en-US" sz="2800" b="1" dirty="0">
              <a:solidFill>
                <a:srgbClr val="002060"/>
              </a:solidFill>
            </a:endParaRPr>
          </a:p>
        </p:txBody>
      </p:sp>
    </p:spTree>
    <p:extLst>
      <p:ext uri="{BB962C8B-B14F-4D97-AF65-F5344CB8AC3E}">
        <p14:creationId xmlns:p14="http://schemas.microsoft.com/office/powerpoint/2010/main" val="489597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22" y="2895292"/>
            <a:ext cx="9298470" cy="4082255"/>
          </a:xfrm>
          <a:prstGeom prst="rect">
            <a:avLst/>
          </a:prstGeom>
          <a:ln>
            <a:noFill/>
          </a:ln>
          <a:effectLst>
            <a:softEdge rad="112500"/>
          </a:effectLst>
        </p:spPr>
      </p:pic>
      <p:sp>
        <p:nvSpPr>
          <p:cNvPr id="4" name="Title 1"/>
          <p:cNvSpPr>
            <a:spLocks noGrp="1"/>
          </p:cNvSpPr>
          <p:nvPr>
            <p:ph type="title"/>
          </p:nvPr>
        </p:nvSpPr>
        <p:spPr>
          <a:xfrm>
            <a:off x="1828800" y="1295400"/>
            <a:ext cx="6096000" cy="2723604"/>
          </a:xfrm>
        </p:spPr>
        <p:txBody>
          <a:bodyPr>
            <a:normAutofit fontScale="90000"/>
          </a:bodyPr>
          <a:lstStyle/>
          <a:p>
            <a:r>
              <a:rPr lang="en-US" sz="4400" cap="none" dirty="0" smtClean="0">
                <a:solidFill>
                  <a:srgbClr val="FF0000"/>
                </a:solidFill>
                <a:latin typeface="Berlin Sans FB Demi" panose="020E0802020502020306" pitchFamily="34" charset="0"/>
              </a:rPr>
              <a:t>1) </a:t>
            </a:r>
            <a:r>
              <a:rPr lang="en-US" sz="4400" cap="none" dirty="0">
                <a:solidFill>
                  <a:srgbClr val="FF0000"/>
                </a:solidFill>
                <a:latin typeface="Berlin Sans FB Demi" panose="020E0802020502020306" pitchFamily="34" charset="0"/>
              </a:rPr>
              <a:t>C</a:t>
            </a:r>
            <a:r>
              <a:rPr lang="en-US" sz="4400" cap="none" dirty="0" smtClean="0">
                <a:solidFill>
                  <a:srgbClr val="FF0000"/>
                </a:solidFill>
                <a:latin typeface="Berlin Sans FB Demi" panose="020E0802020502020306" pitchFamily="34" charset="0"/>
              </a:rPr>
              <a:t>all to Holiness</a:t>
            </a:r>
            <a:br>
              <a:rPr lang="en-US" sz="4400" cap="none" dirty="0" smtClean="0">
                <a:solidFill>
                  <a:srgbClr val="FF0000"/>
                </a:solidFill>
                <a:latin typeface="Berlin Sans FB Demi" panose="020E0802020502020306" pitchFamily="34" charset="0"/>
              </a:rPr>
            </a:br>
            <a:r>
              <a:rPr lang="en-US" sz="4400" cap="none" dirty="0" smtClean="0">
                <a:solidFill>
                  <a:srgbClr val="FF0000"/>
                </a:solidFill>
                <a:latin typeface="Berlin Sans FB Demi" panose="020E0802020502020306" pitchFamily="34" charset="0"/>
              </a:rPr>
              <a:t>2) Way to Holiness: </a:t>
            </a:r>
            <a:br>
              <a:rPr lang="en-US" sz="4400" cap="none" dirty="0" smtClean="0">
                <a:solidFill>
                  <a:srgbClr val="FF0000"/>
                </a:solidFill>
                <a:latin typeface="Berlin Sans FB Demi" panose="020E0802020502020306" pitchFamily="34" charset="0"/>
              </a:rPr>
            </a:br>
            <a:r>
              <a:rPr lang="en-US" sz="4400" cap="none" dirty="0">
                <a:solidFill>
                  <a:srgbClr val="FF0000"/>
                </a:solidFill>
                <a:latin typeface="Berlin Sans FB Demi" panose="020E0802020502020306" pitchFamily="34" charset="0"/>
              </a:rPr>
              <a:t>	</a:t>
            </a:r>
            <a:r>
              <a:rPr lang="en-US" sz="4400" cap="none" dirty="0" smtClean="0">
                <a:solidFill>
                  <a:srgbClr val="FF0000"/>
                </a:solidFill>
                <a:latin typeface="Berlin Sans FB Demi" panose="020E0802020502020306" pitchFamily="34" charset="0"/>
              </a:rPr>
              <a:t>	Moral Life</a:t>
            </a:r>
            <a:br>
              <a:rPr lang="en-US" sz="4400" cap="none" dirty="0" smtClean="0">
                <a:solidFill>
                  <a:srgbClr val="FF0000"/>
                </a:solidFill>
                <a:latin typeface="Berlin Sans FB Demi" panose="020E0802020502020306" pitchFamily="34" charset="0"/>
              </a:rPr>
            </a:br>
            <a:r>
              <a:rPr lang="en-US" sz="4400" cap="none" dirty="0" smtClean="0">
                <a:solidFill>
                  <a:srgbClr val="FF0000"/>
                </a:solidFill>
                <a:latin typeface="Berlin Sans FB Demi" panose="020E0802020502020306" pitchFamily="34" charset="0"/>
              </a:rPr>
              <a:t>3) Sanctification of Work</a:t>
            </a:r>
            <a:r>
              <a:rPr lang="en-US" sz="4400" cap="none" dirty="0">
                <a:solidFill>
                  <a:srgbClr val="FF0000"/>
                </a:solidFill>
                <a:latin typeface="Berlin Sans FB Demi" panose="020E0802020502020306" pitchFamily="34" charset="0"/>
              </a:rPr>
              <a:t>: </a:t>
            </a:r>
            <a:r>
              <a:rPr lang="en-US" sz="4400" cap="none" dirty="0" smtClean="0">
                <a:solidFill>
                  <a:srgbClr val="FF0000"/>
                </a:solidFill>
                <a:latin typeface="Berlin Sans FB Demi" panose="020E0802020502020306" pitchFamily="34" charset="0"/>
              </a:rPr>
              <a:t/>
            </a:r>
            <a:br>
              <a:rPr lang="en-US" sz="4400" cap="none" dirty="0" smtClean="0">
                <a:solidFill>
                  <a:srgbClr val="FF0000"/>
                </a:solidFill>
                <a:latin typeface="Berlin Sans FB Demi" panose="020E0802020502020306" pitchFamily="34" charset="0"/>
              </a:rPr>
            </a:br>
            <a:r>
              <a:rPr lang="en-US" sz="4400" cap="none" dirty="0">
                <a:solidFill>
                  <a:srgbClr val="FF0000"/>
                </a:solidFill>
                <a:latin typeface="Berlin Sans FB Demi" panose="020E0802020502020306" pitchFamily="34" charset="0"/>
              </a:rPr>
              <a:t>	</a:t>
            </a:r>
            <a:r>
              <a:rPr lang="en-US" sz="4400" cap="none" dirty="0" smtClean="0">
                <a:solidFill>
                  <a:srgbClr val="FF0000"/>
                </a:solidFill>
                <a:latin typeface="Berlin Sans FB Demi" panose="020E0802020502020306" pitchFamily="34" charset="0"/>
              </a:rPr>
              <a:t>	Professional </a:t>
            </a:r>
            <a:r>
              <a:rPr lang="en-US" sz="4400" cap="none" dirty="0">
                <a:solidFill>
                  <a:srgbClr val="FF0000"/>
                </a:solidFill>
                <a:latin typeface="Berlin Sans FB Demi" panose="020E0802020502020306" pitchFamily="34" charset="0"/>
              </a:rPr>
              <a:t>Ethics</a:t>
            </a:r>
          </a:p>
        </p:txBody>
      </p:sp>
      <p:sp>
        <p:nvSpPr>
          <p:cNvPr id="5" name="Rectangle 4"/>
          <p:cNvSpPr/>
          <p:nvPr/>
        </p:nvSpPr>
        <p:spPr>
          <a:xfrm>
            <a:off x="228600" y="152400"/>
            <a:ext cx="7010400" cy="830997"/>
          </a:xfrm>
          <a:prstGeom prst="rect">
            <a:avLst/>
          </a:prstGeom>
          <a:solidFill>
            <a:srgbClr val="FFFF00"/>
          </a:solidFill>
        </p:spPr>
        <p:txBody>
          <a:bodyPr wrap="square">
            <a:spAutoFit/>
          </a:bodyPr>
          <a:lstStyle/>
          <a:p>
            <a:pPr algn="just"/>
            <a:r>
              <a:rPr lang="en-US" sz="4800" b="1" dirty="0" smtClean="0">
                <a:solidFill>
                  <a:srgbClr val="002060"/>
                </a:solidFill>
                <a:latin typeface="Garamond" pitchFamily="18" charset="0"/>
              </a:rPr>
              <a:t>What do we reflect about?</a:t>
            </a:r>
            <a:endParaRPr lang="en-US" sz="4800" b="1" dirty="0">
              <a:solidFill>
                <a:srgbClr val="002060"/>
              </a:solidFill>
              <a:latin typeface="Garamond" pitchFamily="18" charset="0"/>
            </a:endParaRPr>
          </a:p>
        </p:txBody>
      </p:sp>
    </p:spTree>
    <p:extLst>
      <p:ext uri="{BB962C8B-B14F-4D97-AF65-F5344CB8AC3E}">
        <p14:creationId xmlns:p14="http://schemas.microsoft.com/office/powerpoint/2010/main" val="2476998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878984"/>
            <a:ext cx="9298470" cy="4082255"/>
          </a:xfrm>
          <a:prstGeom prst="rect">
            <a:avLst/>
          </a:prstGeom>
          <a:ln>
            <a:noFill/>
          </a:ln>
          <a:effectLst>
            <a:softEdge rad="112500"/>
          </a:effectLst>
        </p:spPr>
      </p:pic>
      <p:sp>
        <p:nvSpPr>
          <p:cNvPr id="5" name="Rectangle 4"/>
          <p:cNvSpPr/>
          <p:nvPr/>
        </p:nvSpPr>
        <p:spPr>
          <a:xfrm>
            <a:off x="228600" y="152400"/>
            <a:ext cx="6019800" cy="830997"/>
          </a:xfrm>
          <a:prstGeom prst="rect">
            <a:avLst/>
          </a:prstGeom>
          <a:solidFill>
            <a:srgbClr val="FFFF00"/>
          </a:solidFill>
        </p:spPr>
        <p:txBody>
          <a:bodyPr wrap="square">
            <a:spAutoFit/>
          </a:bodyPr>
          <a:lstStyle/>
          <a:p>
            <a:pPr algn="just"/>
            <a:r>
              <a:rPr lang="en-US" sz="4800" b="1" dirty="0" smtClean="0">
                <a:solidFill>
                  <a:srgbClr val="002060"/>
                </a:solidFill>
                <a:latin typeface="Garamond" pitchFamily="18" charset="0"/>
              </a:rPr>
              <a:t>BASIC ARGUMENT:</a:t>
            </a:r>
            <a:endParaRPr lang="en-US" sz="4800" b="1" dirty="0">
              <a:solidFill>
                <a:srgbClr val="002060"/>
              </a:solidFill>
              <a:latin typeface="Garamond" pitchFamily="18" charset="0"/>
            </a:endParaRPr>
          </a:p>
        </p:txBody>
      </p:sp>
      <p:sp>
        <p:nvSpPr>
          <p:cNvPr id="3" name="Rectangle 2"/>
          <p:cNvSpPr/>
          <p:nvPr/>
        </p:nvSpPr>
        <p:spPr>
          <a:xfrm>
            <a:off x="233516" y="1066800"/>
            <a:ext cx="6014884" cy="830997"/>
          </a:xfrm>
          <a:prstGeom prst="rect">
            <a:avLst/>
          </a:prstGeom>
        </p:spPr>
        <p:txBody>
          <a:bodyPr wrap="square">
            <a:spAutoFit/>
          </a:bodyPr>
          <a:lstStyle/>
          <a:p>
            <a:pPr marL="339725" indent="-339725"/>
            <a:r>
              <a:rPr lang="en-US" sz="2400" b="1" dirty="0">
                <a:solidFill>
                  <a:srgbClr val="FF0000"/>
                </a:solidFill>
                <a:latin typeface="Arial" panose="020B0604020202020204" pitchFamily="34" charset="0"/>
                <a:cs typeface="Arial" panose="020B0604020202020204" pitchFamily="34" charset="0"/>
              </a:rPr>
              <a:t>1) We are all called by God to a life of </a:t>
            </a:r>
            <a:r>
              <a:rPr lang="en-US" sz="2400" b="1" dirty="0" smtClean="0">
                <a:solidFill>
                  <a:srgbClr val="FF0000"/>
                </a:solidFill>
                <a:latin typeface="Arial" panose="020B0604020202020204" pitchFamily="34" charset="0"/>
                <a:cs typeface="Arial" panose="020B0604020202020204" pitchFamily="34" charset="0"/>
              </a:rPr>
              <a:t>holiness.</a:t>
            </a:r>
            <a:endParaRPr lang="en-US" sz="2400" b="1" dirty="0"/>
          </a:p>
        </p:txBody>
      </p:sp>
      <p:sp>
        <p:nvSpPr>
          <p:cNvPr id="6" name="Rectangle 5"/>
          <p:cNvSpPr/>
          <p:nvPr/>
        </p:nvSpPr>
        <p:spPr>
          <a:xfrm>
            <a:off x="1752600" y="1981200"/>
            <a:ext cx="5257800" cy="830997"/>
          </a:xfrm>
          <a:prstGeom prst="rect">
            <a:avLst/>
          </a:prstGeom>
        </p:spPr>
        <p:txBody>
          <a:bodyPr wrap="square">
            <a:spAutoFit/>
          </a:bodyPr>
          <a:lstStyle/>
          <a:p>
            <a:pPr marL="339725" indent="-339725"/>
            <a:r>
              <a:rPr lang="en-US" sz="2400" b="1" dirty="0">
                <a:solidFill>
                  <a:srgbClr val="FF0000"/>
                </a:solidFill>
                <a:latin typeface="Arial" panose="020B0604020202020204" pitchFamily="34" charset="0"/>
                <a:cs typeface="Arial" panose="020B0604020202020204" pitchFamily="34" charset="0"/>
              </a:rPr>
              <a:t>2) God provides us with the means to be </a:t>
            </a:r>
            <a:r>
              <a:rPr lang="en-US" sz="2400" b="1" dirty="0" smtClean="0">
                <a:solidFill>
                  <a:srgbClr val="FF0000"/>
                </a:solidFill>
                <a:latin typeface="Arial" panose="020B0604020202020204" pitchFamily="34" charset="0"/>
                <a:cs typeface="Arial" panose="020B0604020202020204" pitchFamily="34" charset="0"/>
              </a:rPr>
              <a:t>holy. Our </a:t>
            </a:r>
            <a:r>
              <a:rPr lang="en-US" sz="2400" b="1" dirty="0">
                <a:solidFill>
                  <a:srgbClr val="FF0000"/>
                </a:solidFill>
                <a:latin typeface="Arial" panose="020B0604020202020204" pitchFamily="34" charset="0"/>
                <a:cs typeface="Arial" panose="020B0604020202020204" pitchFamily="34" charset="0"/>
              </a:rPr>
              <a:t>moral life is one</a:t>
            </a:r>
            <a:r>
              <a:rPr lang="en-US" sz="2400" b="1" dirty="0" smtClean="0">
                <a:solidFill>
                  <a:srgbClr val="FF0000"/>
                </a:solidFill>
                <a:latin typeface="Arial" panose="020B0604020202020204" pitchFamily="34" charset="0"/>
                <a:cs typeface="Arial" panose="020B0604020202020204" pitchFamily="34" charset="0"/>
              </a:rPr>
              <a:t>.</a:t>
            </a:r>
            <a:endParaRPr lang="en-US" sz="2400" b="1" dirty="0"/>
          </a:p>
        </p:txBody>
      </p:sp>
      <p:sp>
        <p:nvSpPr>
          <p:cNvPr id="7" name="Rectangle 6"/>
          <p:cNvSpPr/>
          <p:nvPr/>
        </p:nvSpPr>
        <p:spPr>
          <a:xfrm>
            <a:off x="3733800" y="2990671"/>
            <a:ext cx="5181600" cy="1200329"/>
          </a:xfrm>
          <a:prstGeom prst="rect">
            <a:avLst/>
          </a:prstGeom>
        </p:spPr>
        <p:txBody>
          <a:bodyPr wrap="square">
            <a:spAutoFit/>
          </a:bodyPr>
          <a:lstStyle/>
          <a:p>
            <a:pPr marL="339725" indent="-339725"/>
            <a:r>
              <a:rPr lang="en-US" sz="2400" b="1" dirty="0">
                <a:solidFill>
                  <a:srgbClr val="FF0000"/>
                </a:solidFill>
                <a:latin typeface="Arial" panose="020B0604020202020204" pitchFamily="34" charset="0"/>
                <a:cs typeface="Arial" panose="020B0604020202020204" pitchFamily="34" charset="0"/>
              </a:rPr>
              <a:t>3) Our profession can be our means to our personal sanctification.</a:t>
            </a:r>
            <a:endParaRPr lang="en-US" sz="2400" b="1" dirty="0"/>
          </a:p>
        </p:txBody>
      </p:sp>
    </p:spTree>
    <p:extLst>
      <p:ext uri="{BB962C8B-B14F-4D97-AF65-F5344CB8AC3E}">
        <p14:creationId xmlns:p14="http://schemas.microsoft.com/office/powerpoint/2010/main" val="1583756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09600"/>
            <a:ext cx="7543800" cy="3771900"/>
          </a:xfrm>
          <a:prstGeom prst="rect">
            <a:avLst/>
          </a:prstGeom>
          <a:ln>
            <a:noFill/>
          </a:ln>
          <a:effectLst>
            <a:softEdge rad="112500"/>
          </a:effectLst>
        </p:spPr>
      </p:pic>
      <p:sp>
        <p:nvSpPr>
          <p:cNvPr id="5" name="Title 1"/>
          <p:cNvSpPr txBox="1">
            <a:spLocks/>
          </p:cNvSpPr>
          <p:nvPr/>
        </p:nvSpPr>
        <p:spPr>
          <a:xfrm>
            <a:off x="0" y="4381500"/>
            <a:ext cx="9144000" cy="475900"/>
          </a:xfrm>
          <a:prstGeom prst="rect">
            <a:avLst/>
          </a:prstGeom>
          <a:solidFill>
            <a:schemeClr val="tx2">
              <a:lumMod val="40000"/>
              <a:lumOff val="60000"/>
            </a:schemeClr>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dirty="0" smtClean="0">
                <a:solidFill>
                  <a:srgbClr val="FF0000"/>
                </a:solidFill>
                <a:latin typeface="Arial Black" panose="020B0A04020102020204" pitchFamily="34" charset="0"/>
              </a:rPr>
              <a:t>Three basic assumptions:</a:t>
            </a:r>
            <a:endParaRPr lang="en-US" b="1" dirty="0">
              <a:solidFill>
                <a:srgbClr val="FF0000"/>
              </a:solidFill>
              <a:latin typeface="Arial Black" panose="020B0A04020102020204" pitchFamily="34" charset="0"/>
            </a:endParaRPr>
          </a:p>
        </p:txBody>
      </p:sp>
      <p:sp>
        <p:nvSpPr>
          <p:cNvPr id="6" name="Title 1"/>
          <p:cNvSpPr txBox="1">
            <a:spLocks/>
          </p:cNvSpPr>
          <p:nvPr/>
        </p:nvSpPr>
        <p:spPr>
          <a:xfrm>
            <a:off x="14748" y="4748981"/>
            <a:ext cx="9129252" cy="2109019"/>
          </a:xfrm>
          <a:prstGeom prst="rect">
            <a:avLst/>
          </a:prstGeom>
          <a:solidFill>
            <a:srgbClr val="FFFF00"/>
          </a:solidFill>
          <a:ln>
            <a:noFill/>
          </a:ln>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514350" indent="-514350">
              <a:buAutoNum type="arabicPeriod"/>
            </a:pPr>
            <a:r>
              <a:rPr lang="en-US" sz="2400" b="1" cap="none" dirty="0" smtClean="0">
                <a:solidFill>
                  <a:srgbClr val="002060"/>
                </a:solidFill>
                <a:latin typeface="Arial Black" panose="020B0A04020102020204" pitchFamily="34" charset="0"/>
                <a:cs typeface="Arial" panose="020B0604020202020204" pitchFamily="34" charset="0"/>
              </a:rPr>
              <a:t>Everything has a sufficient reason for being.</a:t>
            </a:r>
          </a:p>
          <a:p>
            <a:pPr marL="514350" indent="-514350">
              <a:buAutoNum type="arabicPeriod"/>
            </a:pPr>
            <a:r>
              <a:rPr lang="en-US" sz="2400" b="1" cap="none" dirty="0" smtClean="0">
                <a:solidFill>
                  <a:srgbClr val="002060"/>
                </a:solidFill>
                <a:latin typeface="Arial Black" panose="020B0A04020102020204" pitchFamily="34" charset="0"/>
                <a:cs typeface="Arial" panose="020B0604020202020204" pitchFamily="34" charset="0"/>
              </a:rPr>
              <a:t>God created the human being in order to know and to love Him – to be in communion with God.</a:t>
            </a:r>
          </a:p>
          <a:p>
            <a:pPr marL="514350" indent="-514350">
              <a:buAutoNum type="arabicPeriod"/>
            </a:pPr>
            <a:r>
              <a:rPr lang="en-US" sz="2400" b="1" cap="none" dirty="0" smtClean="0">
                <a:solidFill>
                  <a:srgbClr val="002060"/>
                </a:solidFill>
                <a:latin typeface="Arial Black" panose="020B0A04020102020204" pitchFamily="34" charset="0"/>
                <a:cs typeface="Arial" panose="020B0604020202020204" pitchFamily="34" charset="0"/>
              </a:rPr>
              <a:t>Man’s ULTIMATE END (purpose): participating in the life of God: A LIFE OF HOLINESS</a:t>
            </a:r>
            <a:endParaRPr lang="en-US" sz="2400" b="1" cap="none" dirty="0">
              <a:solidFill>
                <a:srgbClr val="002060"/>
              </a:solidFill>
              <a:latin typeface="Arial Black" panose="020B0A04020102020204" pitchFamily="34" charset="0"/>
              <a:cs typeface="Arial" panose="020B0604020202020204" pitchFamily="34" charset="0"/>
            </a:endParaRPr>
          </a:p>
        </p:txBody>
      </p:sp>
      <p:sp>
        <p:nvSpPr>
          <p:cNvPr id="8" name="Title 1"/>
          <p:cNvSpPr>
            <a:spLocks noGrp="1"/>
          </p:cNvSpPr>
          <p:nvPr>
            <p:ph type="title"/>
          </p:nvPr>
        </p:nvSpPr>
        <p:spPr>
          <a:xfrm>
            <a:off x="819150" y="60960"/>
            <a:ext cx="7520940" cy="548640"/>
          </a:xfrm>
        </p:spPr>
        <p:txBody>
          <a:bodyPr>
            <a:normAutofit fontScale="90000"/>
          </a:bodyPr>
          <a:lstStyle/>
          <a:p>
            <a:pPr algn="ctr"/>
            <a:r>
              <a:rPr lang="en-US" sz="4000" b="1" dirty="0" smtClean="0">
                <a:solidFill>
                  <a:srgbClr val="FF0000"/>
                </a:solidFill>
                <a:latin typeface="Arial Black" panose="020B0A04020102020204" pitchFamily="34" charset="0"/>
              </a:rPr>
              <a:t>(I) The call to holiness</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35010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929640"/>
            <a:ext cx="8763000" cy="5699760"/>
          </a:xfrm>
          <a:prstGeom prst="rect">
            <a:avLst/>
          </a:prstGeom>
          <a:solidFill>
            <a:srgbClr val="FFFF00"/>
          </a:solidFill>
          <a:ln>
            <a:noFill/>
          </a:ln>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514350" indent="-514350">
              <a:spcAft>
                <a:spcPts val="600"/>
              </a:spcAft>
              <a:buFont typeface="+mj-lt"/>
              <a:buAutoNum type="arabicPeriod"/>
            </a:pPr>
            <a:r>
              <a:rPr lang="en-US" b="1" cap="none" dirty="0">
                <a:solidFill>
                  <a:srgbClr val="002060"/>
                </a:solidFill>
                <a:latin typeface="Arial" panose="020B0604020202020204" pitchFamily="34" charset="0"/>
                <a:cs typeface="Arial" panose="020B0604020202020204" pitchFamily="34" charset="0"/>
              </a:rPr>
              <a:t>The Principle of Sufficient Reason is a powerful and controversial philosophical principle stipulating that everything must have a reason or cause</a:t>
            </a:r>
            <a:r>
              <a:rPr lang="en-US" b="1" cap="none" dirty="0" smtClean="0">
                <a:solidFill>
                  <a:srgbClr val="002060"/>
                </a:solidFill>
                <a:latin typeface="Arial" panose="020B0604020202020204" pitchFamily="34" charset="0"/>
                <a:cs typeface="Arial" panose="020B0604020202020204" pitchFamily="34" charset="0"/>
              </a:rPr>
              <a:t>.</a:t>
            </a:r>
          </a:p>
          <a:p>
            <a:pPr marL="514350" indent="-514350">
              <a:spcAft>
                <a:spcPts val="600"/>
              </a:spcAft>
              <a:buFont typeface="+mj-lt"/>
              <a:buAutoNum type="arabicPeriod"/>
            </a:pPr>
            <a:r>
              <a:rPr lang="en-US" b="1" cap="none" dirty="0" smtClean="0">
                <a:solidFill>
                  <a:srgbClr val="002060"/>
                </a:solidFill>
                <a:latin typeface="Arial" panose="020B0604020202020204" pitchFamily="34" charset="0"/>
                <a:cs typeface="Arial" panose="020B0604020202020204" pitchFamily="34" charset="0"/>
              </a:rPr>
              <a:t>Even what seems to be the most insignificant creature will prove to be existing for a certain reason or cause.</a:t>
            </a:r>
          </a:p>
          <a:p>
            <a:pPr marL="514350" indent="-514350">
              <a:spcAft>
                <a:spcPts val="600"/>
              </a:spcAft>
              <a:buFont typeface="+mj-lt"/>
              <a:buAutoNum type="arabicPeriod"/>
            </a:pPr>
            <a:r>
              <a:rPr lang="en-US" b="1" cap="none" dirty="0" smtClean="0">
                <a:solidFill>
                  <a:srgbClr val="002060"/>
                </a:solidFill>
                <a:latin typeface="Arial" panose="020B0604020202020204" pitchFamily="34" charset="0"/>
                <a:cs typeface="Arial" panose="020B0604020202020204" pitchFamily="34" charset="0"/>
              </a:rPr>
              <a:t>Hence, existence is never devoid of rationality, or else, it would be meaningless.  </a:t>
            </a:r>
          </a:p>
          <a:p>
            <a:pPr marL="514350" indent="-514350">
              <a:spcAft>
                <a:spcPts val="600"/>
              </a:spcAft>
              <a:buFont typeface="+mj-lt"/>
              <a:buAutoNum type="arabicPeriod"/>
            </a:pPr>
            <a:r>
              <a:rPr lang="en-US" b="1" cap="none" dirty="0" smtClean="0">
                <a:solidFill>
                  <a:srgbClr val="002060"/>
                </a:solidFill>
                <a:latin typeface="Arial" panose="020B0604020202020204" pitchFamily="34" charset="0"/>
                <a:cs typeface="Arial" panose="020B0604020202020204" pitchFamily="34" charset="0"/>
              </a:rPr>
              <a:t>But meaninglessness does not seem to have the last word. We can always find meaning in everything.</a:t>
            </a:r>
            <a:endParaRPr lang="en-US" b="1" cap="none"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819150" y="228600"/>
            <a:ext cx="7520940" cy="548640"/>
          </a:xfrm>
        </p:spPr>
        <p:txBody>
          <a:bodyPr>
            <a:normAutofit fontScale="90000"/>
          </a:bodyPr>
          <a:lstStyle/>
          <a:p>
            <a:pPr algn="ctr"/>
            <a:r>
              <a:rPr lang="en-US" sz="4000" b="1" dirty="0" smtClean="0">
                <a:solidFill>
                  <a:srgbClr val="FF0000"/>
                </a:solidFill>
                <a:latin typeface="Arial Black" panose="020B0A04020102020204" pitchFamily="34" charset="0"/>
              </a:rPr>
              <a:t>(1) Sufficient reason</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9911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899" b="16262"/>
          <a:stretch/>
        </p:blipFill>
        <p:spPr>
          <a:xfrm>
            <a:off x="166255" y="2438400"/>
            <a:ext cx="8901545" cy="4343400"/>
          </a:xfrm>
          <a:prstGeom prst="rect">
            <a:avLst/>
          </a:prstGeom>
        </p:spPr>
      </p:pic>
      <p:sp>
        <p:nvSpPr>
          <p:cNvPr id="4" name="Rounded Rectangular Callout 3"/>
          <p:cNvSpPr/>
          <p:nvPr/>
        </p:nvSpPr>
        <p:spPr>
          <a:xfrm>
            <a:off x="166255" y="45026"/>
            <a:ext cx="8749145" cy="2393373"/>
          </a:xfrm>
          <a:prstGeom prst="wedgeRoundRectCallout">
            <a:avLst>
              <a:gd name="adj1" fmla="val 2322"/>
              <a:gd name="adj2" fmla="val 6216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C00000"/>
                </a:solidFill>
                <a:latin typeface="Arial Black" panose="020B0A04020102020204" pitchFamily="34" charset="0"/>
              </a:rPr>
              <a:t>How do people detect that you are a librarian?</a:t>
            </a:r>
            <a:endParaRPr lang="en-US" sz="4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4234391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8490" y="929640"/>
            <a:ext cx="8826910" cy="5699760"/>
          </a:xfrm>
          <a:prstGeom prst="rect">
            <a:avLst/>
          </a:prstGeom>
          <a:solidFill>
            <a:srgbClr val="FFFF00"/>
          </a:solidFill>
          <a:ln>
            <a:noFill/>
          </a:ln>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514350" indent="-514350">
              <a:spcAft>
                <a:spcPts val="600"/>
              </a:spcAft>
              <a:buFont typeface="+mj-lt"/>
              <a:buAutoNum type="arabicPeriod"/>
            </a:pPr>
            <a:r>
              <a:rPr lang="en-US" b="1" cap="none" dirty="0" smtClean="0">
                <a:solidFill>
                  <a:srgbClr val="002060"/>
                </a:solidFill>
                <a:latin typeface="Arial" panose="020B0604020202020204" pitchFamily="34" charset="0"/>
                <a:cs typeface="Arial" panose="020B0604020202020204" pitchFamily="34" charset="0"/>
              </a:rPr>
              <a:t>“God </a:t>
            </a:r>
            <a:r>
              <a:rPr lang="en-US" b="1" cap="none" dirty="0">
                <a:solidFill>
                  <a:srgbClr val="002060"/>
                </a:solidFill>
                <a:latin typeface="Arial" panose="020B0604020202020204" pitchFamily="34" charset="0"/>
                <a:cs typeface="Arial" panose="020B0604020202020204" pitchFamily="34" charset="0"/>
              </a:rPr>
              <a:t>created everything for </a:t>
            </a:r>
            <a:r>
              <a:rPr lang="en-US" b="1" cap="none" dirty="0" smtClean="0">
                <a:solidFill>
                  <a:srgbClr val="002060"/>
                </a:solidFill>
                <a:latin typeface="Arial" panose="020B0604020202020204" pitchFamily="34" charset="0"/>
                <a:cs typeface="Arial" panose="020B0604020202020204" pitchFamily="34" charset="0"/>
              </a:rPr>
              <a:t>man, but </a:t>
            </a:r>
            <a:r>
              <a:rPr lang="en-US" b="1" cap="none" dirty="0">
                <a:solidFill>
                  <a:srgbClr val="002060"/>
                </a:solidFill>
                <a:latin typeface="Arial" panose="020B0604020202020204" pitchFamily="34" charset="0"/>
                <a:cs typeface="Arial" panose="020B0604020202020204" pitchFamily="34" charset="0"/>
              </a:rPr>
              <a:t>man in turn was created </a:t>
            </a:r>
            <a:r>
              <a:rPr lang="en-US" b="1" cap="none" dirty="0">
                <a:solidFill>
                  <a:srgbClr val="C00000"/>
                </a:solidFill>
                <a:latin typeface="Arial" panose="020B0604020202020204" pitchFamily="34" charset="0"/>
                <a:cs typeface="Arial" panose="020B0604020202020204" pitchFamily="34" charset="0"/>
              </a:rPr>
              <a:t>to serve and love God and to offer all creation back to </a:t>
            </a:r>
            <a:r>
              <a:rPr lang="en-US" b="1" cap="none" dirty="0" smtClean="0">
                <a:solidFill>
                  <a:srgbClr val="C00000"/>
                </a:solidFill>
                <a:latin typeface="Arial" panose="020B0604020202020204" pitchFamily="34" charset="0"/>
                <a:cs typeface="Arial" panose="020B0604020202020204" pitchFamily="34" charset="0"/>
              </a:rPr>
              <a:t>him” </a:t>
            </a:r>
            <a:r>
              <a:rPr lang="en-US" b="1" cap="none" dirty="0" smtClean="0">
                <a:solidFill>
                  <a:srgbClr val="002060"/>
                </a:solidFill>
                <a:latin typeface="Arial" panose="020B0604020202020204" pitchFamily="34" charset="0"/>
                <a:cs typeface="Arial" panose="020B0604020202020204" pitchFamily="34" charset="0"/>
              </a:rPr>
              <a:t>(CCC, 358).</a:t>
            </a:r>
          </a:p>
          <a:p>
            <a:pPr marL="514350" indent="-514350">
              <a:spcAft>
                <a:spcPts val="600"/>
              </a:spcAft>
              <a:buFont typeface="+mj-lt"/>
              <a:buAutoNum type="arabicPeriod"/>
            </a:pPr>
            <a:r>
              <a:rPr lang="en-US" b="1" cap="none" dirty="0" smtClean="0">
                <a:solidFill>
                  <a:srgbClr val="002060"/>
                </a:solidFill>
                <a:latin typeface="Arial" panose="020B0604020202020204" pitchFamily="34" charset="0"/>
                <a:cs typeface="Arial" panose="020B0604020202020204" pitchFamily="34" charset="0"/>
              </a:rPr>
              <a:t>“Of </a:t>
            </a:r>
            <a:r>
              <a:rPr lang="en-US" b="1" cap="none" dirty="0">
                <a:solidFill>
                  <a:srgbClr val="002060"/>
                </a:solidFill>
                <a:latin typeface="Arial" panose="020B0604020202020204" pitchFamily="34" charset="0"/>
                <a:cs typeface="Arial" panose="020B0604020202020204" pitchFamily="34" charset="0"/>
              </a:rPr>
              <a:t>all visible creatures only man is </a:t>
            </a:r>
            <a:r>
              <a:rPr lang="en-US" b="1" cap="none" dirty="0" smtClean="0">
                <a:solidFill>
                  <a:srgbClr val="002060"/>
                </a:solidFill>
                <a:latin typeface="Arial" panose="020B0604020202020204" pitchFamily="34" charset="0"/>
                <a:cs typeface="Arial" panose="020B0604020202020204" pitchFamily="34" charset="0"/>
              </a:rPr>
              <a:t>able </a:t>
            </a:r>
            <a:r>
              <a:rPr lang="en-US" b="1" cap="none" dirty="0">
                <a:solidFill>
                  <a:srgbClr val="002060"/>
                </a:solidFill>
                <a:latin typeface="Arial" panose="020B0604020202020204" pitchFamily="34" charset="0"/>
                <a:cs typeface="Arial" panose="020B0604020202020204" pitchFamily="34" charset="0"/>
              </a:rPr>
              <a:t>to know and love his </a:t>
            </a:r>
            <a:r>
              <a:rPr lang="en-US" b="1" cap="none" dirty="0" smtClean="0">
                <a:solidFill>
                  <a:srgbClr val="002060"/>
                </a:solidFill>
                <a:latin typeface="Arial" panose="020B0604020202020204" pitchFamily="34" charset="0"/>
                <a:cs typeface="Arial" panose="020B0604020202020204" pitchFamily="34" charset="0"/>
              </a:rPr>
              <a:t>creator. He </a:t>
            </a:r>
            <a:r>
              <a:rPr lang="en-US" b="1" cap="none" dirty="0">
                <a:solidFill>
                  <a:srgbClr val="002060"/>
                </a:solidFill>
                <a:latin typeface="Arial" panose="020B0604020202020204" pitchFamily="34" charset="0"/>
                <a:cs typeface="Arial" panose="020B0604020202020204" pitchFamily="34" charset="0"/>
              </a:rPr>
              <a:t>is </a:t>
            </a:r>
            <a:r>
              <a:rPr lang="en-US" b="1" cap="none" dirty="0" smtClean="0">
                <a:solidFill>
                  <a:srgbClr val="002060"/>
                </a:solidFill>
                <a:latin typeface="Arial" panose="020B0604020202020204" pitchFamily="34" charset="0"/>
                <a:cs typeface="Arial" panose="020B0604020202020204" pitchFamily="34" charset="0"/>
              </a:rPr>
              <a:t>the </a:t>
            </a:r>
            <a:r>
              <a:rPr lang="en-US" b="1" cap="none" dirty="0">
                <a:solidFill>
                  <a:srgbClr val="002060"/>
                </a:solidFill>
                <a:latin typeface="Arial" panose="020B0604020202020204" pitchFamily="34" charset="0"/>
                <a:cs typeface="Arial" panose="020B0604020202020204" pitchFamily="34" charset="0"/>
              </a:rPr>
              <a:t>only creature on earth that God has willed for its own </a:t>
            </a:r>
            <a:r>
              <a:rPr lang="en-US" b="1" cap="none" dirty="0" smtClean="0">
                <a:solidFill>
                  <a:srgbClr val="002060"/>
                </a:solidFill>
                <a:latin typeface="Arial" panose="020B0604020202020204" pitchFamily="34" charset="0"/>
                <a:cs typeface="Arial" panose="020B0604020202020204" pitchFamily="34" charset="0"/>
              </a:rPr>
              <a:t>sake, </a:t>
            </a:r>
            <a:r>
              <a:rPr lang="en-US" b="1" cap="none" dirty="0">
                <a:solidFill>
                  <a:srgbClr val="002060"/>
                </a:solidFill>
                <a:latin typeface="Arial" panose="020B0604020202020204" pitchFamily="34" charset="0"/>
                <a:cs typeface="Arial" panose="020B0604020202020204" pitchFamily="34" charset="0"/>
              </a:rPr>
              <a:t>and he alone is called to share, by knowledge and love, in God's own </a:t>
            </a:r>
            <a:r>
              <a:rPr lang="en-US" b="1" cap="none" dirty="0" smtClean="0">
                <a:solidFill>
                  <a:srgbClr val="002060"/>
                </a:solidFill>
                <a:latin typeface="Arial" panose="020B0604020202020204" pitchFamily="34" charset="0"/>
                <a:cs typeface="Arial" panose="020B0604020202020204" pitchFamily="34" charset="0"/>
              </a:rPr>
              <a:t>life” (CCC, 356).</a:t>
            </a:r>
          </a:p>
          <a:p>
            <a:pPr marL="514350" indent="-514350">
              <a:spcAft>
                <a:spcPts val="600"/>
              </a:spcAft>
              <a:buFont typeface="+mj-lt"/>
              <a:buAutoNum type="arabicPeriod"/>
            </a:pPr>
            <a:r>
              <a:rPr lang="en-US" b="1" cap="none" dirty="0" smtClean="0">
                <a:solidFill>
                  <a:srgbClr val="002060"/>
                </a:solidFill>
                <a:latin typeface="Arial" panose="020B0604020202020204" pitchFamily="34" charset="0"/>
                <a:cs typeface="Arial" panose="020B0604020202020204" pitchFamily="34" charset="0"/>
              </a:rPr>
              <a:t>“It </a:t>
            </a:r>
            <a:r>
              <a:rPr lang="en-US" b="1" cap="none" dirty="0">
                <a:solidFill>
                  <a:srgbClr val="002060"/>
                </a:solidFill>
                <a:latin typeface="Arial" panose="020B0604020202020204" pitchFamily="34" charset="0"/>
                <a:cs typeface="Arial" panose="020B0604020202020204" pitchFamily="34" charset="0"/>
              </a:rPr>
              <a:t>was for this end that he was created, and this is the fundamental reason for his </a:t>
            </a:r>
            <a:r>
              <a:rPr lang="en-US" b="1" cap="none" dirty="0" smtClean="0">
                <a:solidFill>
                  <a:srgbClr val="002060"/>
                </a:solidFill>
                <a:latin typeface="Arial" panose="020B0604020202020204" pitchFamily="34" charset="0"/>
                <a:cs typeface="Arial" panose="020B0604020202020204" pitchFamily="34" charset="0"/>
              </a:rPr>
              <a:t>dignity.”</a:t>
            </a:r>
          </a:p>
          <a:p>
            <a:pPr marL="514350" indent="-514350">
              <a:spcAft>
                <a:spcPts val="600"/>
              </a:spcAft>
              <a:buFont typeface="+mj-lt"/>
              <a:buAutoNum type="arabicPeriod"/>
            </a:pPr>
            <a:endParaRPr lang="en-US" b="1" cap="none" dirty="0" smtClean="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152400" y="228600"/>
            <a:ext cx="8763000" cy="548640"/>
          </a:xfrm>
        </p:spPr>
        <p:txBody>
          <a:bodyPr>
            <a:normAutofit fontScale="90000"/>
          </a:bodyPr>
          <a:lstStyle/>
          <a:p>
            <a:pPr algn="ctr"/>
            <a:r>
              <a:rPr lang="en-US" sz="4000" b="1" dirty="0" smtClean="0">
                <a:solidFill>
                  <a:srgbClr val="FF0000"/>
                </a:solidFill>
                <a:latin typeface="Arial Black" panose="020B0A04020102020204" pitchFamily="34" charset="0"/>
              </a:rPr>
              <a:t>(2) TO KNOW &amp; TO LOVE GOD</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22493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8490" y="929640"/>
            <a:ext cx="8826910" cy="5699760"/>
          </a:xfrm>
          <a:prstGeom prst="rect">
            <a:avLst/>
          </a:prstGeom>
          <a:solidFill>
            <a:srgbClr val="FFFF00"/>
          </a:solidFill>
          <a:ln>
            <a:noFill/>
          </a:ln>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514350" indent="-514350">
              <a:spcAft>
                <a:spcPts val="600"/>
              </a:spcAft>
              <a:buFont typeface="+mj-lt"/>
              <a:buAutoNum type="arabicPeriod"/>
            </a:pPr>
            <a:r>
              <a:rPr lang="en-US" sz="3400" b="1" cap="none" dirty="0" smtClean="0">
                <a:solidFill>
                  <a:srgbClr val="002060"/>
                </a:solidFill>
                <a:latin typeface="Arial" panose="020B0604020202020204" pitchFamily="34" charset="0"/>
                <a:cs typeface="Arial" panose="020B0604020202020204" pitchFamily="34" charset="0"/>
              </a:rPr>
              <a:t>Man “is </a:t>
            </a:r>
            <a:r>
              <a:rPr lang="en-US" sz="3400" b="1" cap="none" dirty="0">
                <a:solidFill>
                  <a:srgbClr val="FF0000"/>
                </a:solidFill>
                <a:latin typeface="Arial" panose="020B0604020202020204" pitchFamily="34" charset="0"/>
                <a:cs typeface="Arial" panose="020B0604020202020204" pitchFamily="34" charset="0"/>
              </a:rPr>
              <a:t>called by grace to a covenant with his Creator,</a:t>
            </a:r>
            <a:r>
              <a:rPr lang="en-US" sz="3400" b="1" cap="none" dirty="0">
                <a:solidFill>
                  <a:srgbClr val="002060"/>
                </a:solidFill>
                <a:latin typeface="Arial" panose="020B0604020202020204" pitchFamily="34" charset="0"/>
                <a:cs typeface="Arial" panose="020B0604020202020204" pitchFamily="34" charset="0"/>
              </a:rPr>
              <a:t> to offer him a response of faith and love that no other creature can give in his </a:t>
            </a:r>
            <a:r>
              <a:rPr lang="en-US" sz="3400" b="1" cap="none" dirty="0" smtClean="0">
                <a:solidFill>
                  <a:srgbClr val="002060"/>
                </a:solidFill>
                <a:latin typeface="Arial" panose="020B0604020202020204" pitchFamily="34" charset="0"/>
                <a:cs typeface="Arial" panose="020B0604020202020204" pitchFamily="34" charset="0"/>
              </a:rPr>
              <a:t>stead (CCC, 357). </a:t>
            </a:r>
          </a:p>
          <a:p>
            <a:pPr marL="514350" indent="-514350">
              <a:spcAft>
                <a:spcPts val="600"/>
              </a:spcAft>
              <a:buFont typeface="+mj-lt"/>
              <a:buAutoNum type="arabicPeriod"/>
            </a:pPr>
            <a:r>
              <a:rPr lang="en-US" sz="3400" b="1" cap="none" dirty="0" smtClean="0">
                <a:solidFill>
                  <a:srgbClr val="002060"/>
                </a:solidFill>
                <a:latin typeface="Arial" panose="020B0604020202020204" pitchFamily="34" charset="0"/>
                <a:cs typeface="Arial" panose="020B0604020202020204" pitchFamily="34" charset="0"/>
              </a:rPr>
              <a:t>“Holiness is </a:t>
            </a:r>
            <a:r>
              <a:rPr lang="en-US" sz="3400" b="1" cap="none" dirty="0">
                <a:solidFill>
                  <a:srgbClr val="002060"/>
                </a:solidFill>
                <a:latin typeface="Arial" panose="020B0604020202020204" pitchFamily="34" charset="0"/>
                <a:cs typeface="Arial" panose="020B0604020202020204" pitchFamily="34" charset="0"/>
              </a:rPr>
              <a:t>not the prerogative of only a few: holiness is a gift that is offered to all, without exception, so that it constitutes the distinctive character of every Christian</a:t>
            </a:r>
            <a:r>
              <a:rPr lang="en-US" sz="3400" b="1" cap="none" dirty="0" smtClean="0">
                <a:solidFill>
                  <a:srgbClr val="002060"/>
                </a:solidFill>
                <a:latin typeface="Arial" panose="020B0604020202020204" pitchFamily="34" charset="0"/>
                <a:cs typeface="Arial" panose="020B0604020202020204" pitchFamily="34" charset="0"/>
              </a:rPr>
              <a:t>.” </a:t>
            </a:r>
            <a:r>
              <a:rPr lang="en-US" sz="3400" b="1" cap="none" dirty="0" smtClean="0">
                <a:solidFill>
                  <a:srgbClr val="FF0000"/>
                </a:solidFill>
                <a:latin typeface="Arial" panose="020B0604020202020204" pitchFamily="34" charset="0"/>
                <a:cs typeface="Arial" panose="020B0604020202020204" pitchFamily="34" charset="0"/>
              </a:rPr>
              <a:t>(POPE FRANCIS)</a:t>
            </a:r>
          </a:p>
        </p:txBody>
      </p:sp>
      <p:sp>
        <p:nvSpPr>
          <p:cNvPr id="8" name="Title 1"/>
          <p:cNvSpPr>
            <a:spLocks noGrp="1"/>
          </p:cNvSpPr>
          <p:nvPr>
            <p:ph type="title"/>
          </p:nvPr>
        </p:nvSpPr>
        <p:spPr>
          <a:xfrm>
            <a:off x="152400" y="228600"/>
            <a:ext cx="8763000" cy="548640"/>
          </a:xfrm>
        </p:spPr>
        <p:txBody>
          <a:bodyPr>
            <a:normAutofit fontScale="90000"/>
          </a:bodyPr>
          <a:lstStyle/>
          <a:p>
            <a:pPr algn="ctr"/>
            <a:r>
              <a:rPr lang="en-US" sz="4000" b="1" dirty="0" smtClean="0">
                <a:solidFill>
                  <a:srgbClr val="FF0000"/>
                </a:solidFill>
                <a:latin typeface="Arial Black" panose="020B0A04020102020204" pitchFamily="34" charset="0"/>
              </a:rPr>
              <a:t>(3) Called to be holy</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234272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8490" y="929640"/>
            <a:ext cx="8826910" cy="5699760"/>
          </a:xfrm>
          <a:prstGeom prst="rect">
            <a:avLst/>
          </a:prstGeom>
          <a:solidFill>
            <a:srgbClr val="FFFF00"/>
          </a:solidFill>
          <a:ln>
            <a:noFill/>
          </a:ln>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514350" indent="-514350">
              <a:spcAft>
                <a:spcPts val="600"/>
              </a:spcAft>
              <a:buFont typeface="+mj-lt"/>
              <a:buAutoNum type="arabicPeriod" startAt="2"/>
            </a:pPr>
            <a:r>
              <a:rPr lang="en-US" b="1" cap="none" dirty="0" smtClean="0">
                <a:solidFill>
                  <a:srgbClr val="002060"/>
                </a:solidFill>
                <a:latin typeface="Arial" panose="020B0604020202020204" pitchFamily="34" charset="0"/>
                <a:cs typeface="Arial" panose="020B0604020202020204" pitchFamily="34" charset="0"/>
              </a:rPr>
              <a:t>“Everyone </a:t>
            </a:r>
            <a:r>
              <a:rPr lang="en-US" b="1" cap="none" dirty="0">
                <a:solidFill>
                  <a:srgbClr val="002060"/>
                </a:solidFill>
                <a:latin typeface="Arial" panose="020B0604020202020204" pitchFamily="34" charset="0"/>
                <a:cs typeface="Arial" panose="020B0604020202020204" pitchFamily="34" charset="0"/>
              </a:rPr>
              <a:t>is called to holiness in their own state of life. </a:t>
            </a:r>
            <a:r>
              <a:rPr lang="en-US" b="1" cap="none" dirty="0" smtClean="0">
                <a:solidFill>
                  <a:srgbClr val="002060"/>
                </a:solidFill>
                <a:latin typeface="Arial" panose="020B0604020202020204" pitchFamily="34" charset="0"/>
                <a:cs typeface="Arial" panose="020B0604020202020204" pitchFamily="34" charset="0"/>
              </a:rPr>
              <a:t>Indeed, it </a:t>
            </a:r>
            <a:r>
              <a:rPr lang="en-US" b="1" cap="none" dirty="0">
                <a:solidFill>
                  <a:srgbClr val="002060"/>
                </a:solidFill>
                <a:latin typeface="Arial" panose="020B0604020202020204" pitchFamily="34" charset="0"/>
                <a:cs typeface="Arial" panose="020B0604020202020204" pitchFamily="34" charset="0"/>
              </a:rPr>
              <a:t>is by living with love and offering Christian witness in our daily tasks that we are called to become saints… </a:t>
            </a:r>
            <a:endParaRPr lang="en-US" b="1" cap="none" dirty="0" smtClean="0">
              <a:solidFill>
                <a:srgbClr val="002060"/>
              </a:solidFill>
              <a:latin typeface="Arial" panose="020B0604020202020204" pitchFamily="34" charset="0"/>
              <a:cs typeface="Arial" panose="020B0604020202020204" pitchFamily="34" charset="0"/>
            </a:endParaRPr>
          </a:p>
          <a:p>
            <a:pPr marL="514350" indent="-514350">
              <a:spcAft>
                <a:spcPts val="600"/>
              </a:spcAft>
              <a:buFont typeface="+mj-lt"/>
              <a:buAutoNum type="arabicPeriod" startAt="2"/>
            </a:pPr>
            <a:r>
              <a:rPr lang="en-US" sz="4000" b="1" cap="none" dirty="0" smtClean="0">
                <a:solidFill>
                  <a:srgbClr val="002060"/>
                </a:solidFill>
                <a:latin typeface="Arial" panose="020B0604020202020204" pitchFamily="34" charset="0"/>
                <a:cs typeface="Arial" panose="020B0604020202020204" pitchFamily="34" charset="0"/>
              </a:rPr>
              <a:t>“Always </a:t>
            </a:r>
            <a:r>
              <a:rPr lang="en-US" sz="4000" b="1" cap="none" dirty="0">
                <a:solidFill>
                  <a:srgbClr val="002060"/>
                </a:solidFill>
                <a:latin typeface="Arial" panose="020B0604020202020204" pitchFamily="34" charset="0"/>
                <a:cs typeface="Arial" panose="020B0604020202020204" pitchFamily="34" charset="0"/>
              </a:rPr>
              <a:t>and everywhere you can become a saint, that is, by being receptive to the grace that is working in us and leads us to holiness</a:t>
            </a:r>
            <a:r>
              <a:rPr lang="en-US" sz="4000" b="1" cap="none" dirty="0" smtClean="0">
                <a:solidFill>
                  <a:srgbClr val="002060"/>
                </a:solidFill>
                <a:latin typeface="Arial" panose="020B0604020202020204" pitchFamily="34" charset="0"/>
                <a:cs typeface="Arial" panose="020B0604020202020204" pitchFamily="34" charset="0"/>
              </a:rPr>
              <a:t>.” </a:t>
            </a:r>
            <a:r>
              <a:rPr lang="en-US" sz="4000" b="1" cap="none" dirty="0" smtClean="0">
                <a:solidFill>
                  <a:srgbClr val="FF0000"/>
                </a:solidFill>
                <a:latin typeface="Arial" panose="020B0604020202020204" pitchFamily="34" charset="0"/>
                <a:cs typeface="Arial" panose="020B0604020202020204" pitchFamily="34" charset="0"/>
              </a:rPr>
              <a:t>(Pope Francis)</a:t>
            </a:r>
          </a:p>
        </p:txBody>
      </p:sp>
      <p:sp>
        <p:nvSpPr>
          <p:cNvPr id="8" name="Title 1"/>
          <p:cNvSpPr>
            <a:spLocks noGrp="1"/>
          </p:cNvSpPr>
          <p:nvPr>
            <p:ph type="title"/>
          </p:nvPr>
        </p:nvSpPr>
        <p:spPr>
          <a:xfrm>
            <a:off x="152400" y="228600"/>
            <a:ext cx="8763000" cy="548640"/>
          </a:xfrm>
        </p:spPr>
        <p:txBody>
          <a:bodyPr>
            <a:normAutofit fontScale="90000"/>
          </a:bodyPr>
          <a:lstStyle/>
          <a:p>
            <a:pPr algn="ctr"/>
            <a:r>
              <a:rPr lang="en-US" sz="4000" b="1" dirty="0" smtClean="0">
                <a:solidFill>
                  <a:srgbClr val="FF0000"/>
                </a:solidFill>
                <a:latin typeface="Arial Black" panose="020B0A04020102020204" pitchFamily="34" charset="0"/>
              </a:rPr>
              <a:t>(3) Called to be holy</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8556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8490" y="929640"/>
            <a:ext cx="8826910" cy="5699760"/>
          </a:xfrm>
          <a:prstGeom prst="rect">
            <a:avLst/>
          </a:prstGeom>
          <a:solidFill>
            <a:srgbClr val="FFFF00"/>
          </a:solidFill>
          <a:ln>
            <a:noFill/>
          </a:ln>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514350" indent="-514350">
              <a:spcAft>
                <a:spcPts val="600"/>
              </a:spcAft>
              <a:buFont typeface="+mj-lt"/>
              <a:buAutoNum type="arabicPeriod"/>
            </a:pPr>
            <a:r>
              <a:rPr lang="en-US" sz="3600" b="1" cap="none" dirty="0" smtClean="0">
                <a:solidFill>
                  <a:srgbClr val="002060"/>
                </a:solidFill>
                <a:latin typeface="Arial" panose="020B0604020202020204" pitchFamily="34" charset="0"/>
                <a:cs typeface="Arial" panose="020B0604020202020204" pitchFamily="34" charset="0"/>
              </a:rPr>
              <a:t>It is knowing what </a:t>
            </a:r>
            <a:r>
              <a:rPr lang="en-US" sz="3600" b="1" cap="none" dirty="0">
                <a:solidFill>
                  <a:srgbClr val="002060"/>
                </a:solidFill>
                <a:latin typeface="Arial" panose="020B0604020202020204" pitchFamily="34" charset="0"/>
                <a:cs typeface="Arial" panose="020B0604020202020204" pitchFamily="34" charset="0"/>
              </a:rPr>
              <a:t>God </a:t>
            </a:r>
            <a:r>
              <a:rPr lang="en-US" sz="3600" b="1" cap="none" dirty="0" smtClean="0">
                <a:solidFill>
                  <a:srgbClr val="002060"/>
                </a:solidFill>
                <a:latin typeface="Arial" panose="020B0604020202020204" pitchFamily="34" charset="0"/>
                <a:cs typeface="Arial" panose="020B0604020202020204" pitchFamily="34" charset="0"/>
              </a:rPr>
              <a:t>has planned </a:t>
            </a:r>
            <a:r>
              <a:rPr lang="en-US" sz="3600" b="1" cap="none" dirty="0">
                <a:solidFill>
                  <a:srgbClr val="002060"/>
                </a:solidFill>
                <a:latin typeface="Arial" panose="020B0604020202020204" pitchFamily="34" charset="0"/>
                <a:cs typeface="Arial" panose="020B0604020202020204" pitchFamily="34" charset="0"/>
              </a:rPr>
              <a:t>for </a:t>
            </a:r>
            <a:r>
              <a:rPr lang="en-US" sz="3600" b="1" cap="none" dirty="0" smtClean="0">
                <a:solidFill>
                  <a:srgbClr val="002060"/>
                </a:solidFill>
                <a:latin typeface="Arial" panose="020B0604020202020204" pitchFamily="34" charset="0"/>
                <a:cs typeface="Arial" panose="020B0604020202020204" pitchFamily="34" charset="0"/>
              </a:rPr>
              <a:t>us, then, obeying God’s will.</a:t>
            </a:r>
          </a:p>
          <a:p>
            <a:pPr marL="514350" indent="-514350">
              <a:spcAft>
                <a:spcPts val="600"/>
              </a:spcAft>
              <a:buFont typeface="+mj-lt"/>
              <a:buAutoNum type="arabicPeriod"/>
            </a:pPr>
            <a:r>
              <a:rPr lang="en-US" sz="3200" b="1" cap="none" dirty="0" smtClean="0">
                <a:solidFill>
                  <a:srgbClr val="002060"/>
                </a:solidFill>
                <a:latin typeface="Arial" panose="020B0604020202020204" pitchFamily="34" charset="0"/>
                <a:cs typeface="Arial" panose="020B0604020202020204" pitchFamily="34" charset="0"/>
              </a:rPr>
              <a:t>The </a:t>
            </a:r>
            <a:r>
              <a:rPr lang="en-US" sz="3200" b="1" cap="none" dirty="0">
                <a:solidFill>
                  <a:srgbClr val="002060"/>
                </a:solidFill>
                <a:latin typeface="Arial" panose="020B0604020202020204" pitchFamily="34" charset="0"/>
                <a:cs typeface="Arial" panose="020B0604020202020204" pitchFamily="34" charset="0"/>
              </a:rPr>
              <a:t>Church in </a:t>
            </a:r>
            <a:r>
              <a:rPr lang="en-US" sz="3600" b="1" cap="none" dirty="0" smtClean="0">
                <a:solidFill>
                  <a:srgbClr val="002060"/>
                </a:solidFill>
                <a:latin typeface="Arial" panose="020B0604020202020204" pitchFamily="34" charset="0"/>
                <a:cs typeface="Arial" panose="020B0604020202020204" pitchFamily="34" charset="0"/>
              </a:rPr>
              <a:t>Lumen </a:t>
            </a:r>
            <a:r>
              <a:rPr lang="en-US" sz="3600" b="1" cap="none" dirty="0" err="1" smtClean="0">
                <a:solidFill>
                  <a:srgbClr val="002060"/>
                </a:solidFill>
                <a:latin typeface="Arial" panose="020B0604020202020204" pitchFamily="34" charset="0"/>
                <a:cs typeface="Arial" panose="020B0604020202020204" pitchFamily="34" charset="0"/>
              </a:rPr>
              <a:t>Gentium</a:t>
            </a:r>
            <a:r>
              <a:rPr lang="en-US" sz="3600" b="1" cap="none" dirty="0" smtClean="0">
                <a:solidFill>
                  <a:srgbClr val="002060"/>
                </a:solidFill>
                <a:latin typeface="Arial" panose="020B0604020202020204" pitchFamily="34" charset="0"/>
                <a:cs typeface="Arial" panose="020B0604020202020204" pitchFamily="34" charset="0"/>
              </a:rPr>
              <a:t> tells </a:t>
            </a:r>
            <a:r>
              <a:rPr lang="en-US" sz="3600" b="1" cap="none" dirty="0">
                <a:solidFill>
                  <a:srgbClr val="002060"/>
                </a:solidFill>
                <a:latin typeface="Arial" panose="020B0604020202020204" pitchFamily="34" charset="0"/>
                <a:cs typeface="Arial" panose="020B0604020202020204" pitchFamily="34" charset="0"/>
              </a:rPr>
              <a:t>us </a:t>
            </a:r>
            <a:r>
              <a:rPr lang="en-US" sz="3600" b="1" cap="none" dirty="0" smtClean="0">
                <a:solidFill>
                  <a:srgbClr val="002060"/>
                </a:solidFill>
                <a:latin typeface="Arial" panose="020B0604020202020204" pitchFamily="34" charset="0"/>
                <a:cs typeface="Arial" panose="020B0604020202020204" pitchFamily="34" charset="0"/>
              </a:rPr>
              <a:t> that </a:t>
            </a:r>
            <a:r>
              <a:rPr lang="en-US" sz="3600" b="1" cap="none" dirty="0">
                <a:solidFill>
                  <a:srgbClr val="002060"/>
                </a:solidFill>
                <a:latin typeface="Arial" panose="020B0604020202020204" pitchFamily="34" charset="0"/>
                <a:cs typeface="Arial" panose="020B0604020202020204" pitchFamily="34" charset="0"/>
              </a:rPr>
              <a:t>in order </a:t>
            </a:r>
            <a:r>
              <a:rPr lang="en-US" sz="3600" b="1" cap="none" dirty="0" smtClean="0">
                <a:solidFill>
                  <a:srgbClr val="002060"/>
                </a:solidFill>
                <a:latin typeface="Arial" panose="020B0604020202020204" pitchFamily="34" charset="0"/>
                <a:cs typeface="Arial" panose="020B0604020202020204" pitchFamily="34" charset="0"/>
              </a:rPr>
              <a:t>to </a:t>
            </a:r>
            <a:r>
              <a:rPr lang="en-US" sz="3600" b="1" cap="none" dirty="0">
                <a:solidFill>
                  <a:srgbClr val="002060"/>
                </a:solidFill>
                <a:latin typeface="Arial" panose="020B0604020202020204" pitchFamily="34" charset="0"/>
                <a:cs typeface="Arial" panose="020B0604020202020204" pitchFamily="34" charset="0"/>
              </a:rPr>
              <a:t>know God’s will we are </a:t>
            </a:r>
            <a:r>
              <a:rPr lang="en-US" sz="3600" b="1" cap="none" dirty="0" smtClean="0">
                <a:solidFill>
                  <a:srgbClr val="002060"/>
                </a:solidFill>
                <a:latin typeface="Arial" panose="020B0604020202020204" pitchFamily="34" charset="0"/>
                <a:cs typeface="Arial" panose="020B0604020202020204" pitchFamily="34" charset="0"/>
              </a:rPr>
              <a:t>to </a:t>
            </a:r>
            <a:r>
              <a:rPr lang="en-US" sz="3600" b="1" cap="none" dirty="0">
                <a:solidFill>
                  <a:srgbClr val="002060"/>
                </a:solidFill>
                <a:latin typeface="Arial" panose="020B0604020202020204" pitchFamily="34" charset="0"/>
                <a:cs typeface="Arial" panose="020B0604020202020204" pitchFamily="34" charset="0"/>
              </a:rPr>
              <a:t>hear the Word of God, </a:t>
            </a:r>
            <a:r>
              <a:rPr lang="en-US" sz="3600" b="1" cap="none" dirty="0" smtClean="0">
                <a:solidFill>
                  <a:srgbClr val="002060"/>
                </a:solidFill>
                <a:latin typeface="Arial" panose="020B0604020202020204" pitchFamily="34" charset="0"/>
                <a:cs typeface="Arial" panose="020B0604020202020204" pitchFamily="34" charset="0"/>
              </a:rPr>
              <a:t>use </a:t>
            </a:r>
            <a:r>
              <a:rPr lang="en-US" sz="3600" b="1" cap="none" dirty="0">
                <a:solidFill>
                  <a:srgbClr val="002060"/>
                </a:solidFill>
                <a:latin typeface="Arial" panose="020B0604020202020204" pitchFamily="34" charset="0"/>
                <a:cs typeface="Arial" panose="020B0604020202020204" pitchFamily="34" charset="0"/>
              </a:rPr>
              <a:t>the sacraments, </a:t>
            </a:r>
            <a:r>
              <a:rPr lang="en-US" sz="3600" b="1" cap="none" dirty="0" smtClean="0">
                <a:solidFill>
                  <a:srgbClr val="002060"/>
                </a:solidFill>
                <a:latin typeface="Arial" panose="020B0604020202020204" pitchFamily="34" charset="0"/>
                <a:cs typeface="Arial" panose="020B0604020202020204" pitchFamily="34" charset="0"/>
              </a:rPr>
              <a:t>participate </a:t>
            </a:r>
            <a:r>
              <a:rPr lang="en-US" sz="3600" b="1" cap="none" dirty="0">
                <a:solidFill>
                  <a:srgbClr val="002060"/>
                </a:solidFill>
                <a:latin typeface="Arial" panose="020B0604020202020204" pitchFamily="34" charset="0"/>
                <a:cs typeface="Arial" panose="020B0604020202020204" pitchFamily="34" charset="0"/>
              </a:rPr>
              <a:t>in liturgy, pray, give </a:t>
            </a:r>
            <a:r>
              <a:rPr lang="en-US" sz="3600" b="1" cap="none" dirty="0" smtClean="0">
                <a:solidFill>
                  <a:srgbClr val="002060"/>
                </a:solidFill>
                <a:latin typeface="Arial" panose="020B0604020202020204" pitchFamily="34" charset="0"/>
                <a:cs typeface="Arial" panose="020B0604020202020204" pitchFamily="34" charset="0"/>
              </a:rPr>
              <a:t>of </a:t>
            </a:r>
            <a:r>
              <a:rPr lang="en-US" sz="3600" b="1" cap="none" dirty="0">
                <a:solidFill>
                  <a:srgbClr val="002060"/>
                </a:solidFill>
                <a:latin typeface="Arial" panose="020B0604020202020204" pitchFamily="34" charset="0"/>
                <a:cs typeface="Arial" panose="020B0604020202020204" pitchFamily="34" charset="0"/>
              </a:rPr>
              <a:t>ourselves in </a:t>
            </a:r>
            <a:r>
              <a:rPr lang="en-US" sz="3600" b="1" cap="none" dirty="0" smtClean="0">
                <a:solidFill>
                  <a:srgbClr val="002060"/>
                </a:solidFill>
                <a:latin typeface="Arial" panose="020B0604020202020204" pitchFamily="34" charset="0"/>
                <a:cs typeface="Arial" panose="020B0604020202020204" pitchFamily="34" charset="0"/>
              </a:rPr>
              <a:t>self-giving </a:t>
            </a:r>
            <a:r>
              <a:rPr lang="en-US" sz="3600" b="1" cap="none" dirty="0">
                <a:solidFill>
                  <a:srgbClr val="002060"/>
                </a:solidFill>
                <a:latin typeface="Arial" panose="020B0604020202020204" pitchFamily="34" charset="0"/>
                <a:cs typeface="Arial" panose="020B0604020202020204" pitchFamily="34" charset="0"/>
              </a:rPr>
              <a:t>love and exercise the </a:t>
            </a:r>
            <a:r>
              <a:rPr lang="en-US" sz="3600" b="1" cap="none" dirty="0" smtClean="0">
                <a:solidFill>
                  <a:srgbClr val="002060"/>
                </a:solidFill>
                <a:latin typeface="Arial" panose="020B0604020202020204" pitchFamily="34" charset="0"/>
                <a:cs typeface="Arial" panose="020B0604020202020204" pitchFamily="34" charset="0"/>
              </a:rPr>
              <a:t>virtues</a:t>
            </a:r>
            <a:r>
              <a:rPr lang="en-US" sz="3600" b="1" cap="none" dirty="0">
                <a:solidFill>
                  <a:srgbClr val="002060"/>
                </a:solidFill>
                <a:latin typeface="Arial" panose="020B0604020202020204" pitchFamily="34" charset="0"/>
                <a:cs typeface="Arial" panose="020B0604020202020204" pitchFamily="34" charset="0"/>
              </a:rPr>
              <a:t>.</a:t>
            </a:r>
            <a:endParaRPr lang="en-US" sz="3600" b="1" cap="none" dirty="0" smtClean="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152400" y="228600"/>
            <a:ext cx="8763000" cy="548640"/>
          </a:xfrm>
        </p:spPr>
        <p:txBody>
          <a:bodyPr>
            <a:normAutofit fontScale="90000"/>
          </a:bodyPr>
          <a:lstStyle/>
          <a:p>
            <a:pPr algn="ctr"/>
            <a:r>
              <a:rPr lang="en-US" sz="4000" b="1" dirty="0" smtClean="0">
                <a:solidFill>
                  <a:srgbClr val="FF0000"/>
                </a:solidFill>
                <a:latin typeface="Arial Black" panose="020B0A04020102020204" pitchFamily="34" charset="0"/>
              </a:rPr>
              <a:t>(3) Called to be holy</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348339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4690" y="838200"/>
            <a:ext cx="8826910" cy="5869858"/>
          </a:xfrm>
          <a:prstGeom prst="rect">
            <a:avLst/>
          </a:prstGeom>
          <a:solidFill>
            <a:srgbClr val="FFFF00"/>
          </a:solidFill>
          <a:ln>
            <a:noFill/>
          </a:ln>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633413" indent="-457200">
              <a:spcAft>
                <a:spcPts val="600"/>
              </a:spcAft>
              <a:buFont typeface="Wingdings" panose="05000000000000000000" pitchFamily="2" charset="2"/>
              <a:buChar char="Ø"/>
            </a:pPr>
            <a:r>
              <a:rPr lang="en-US" sz="3000" b="1" cap="none" dirty="0" smtClean="0">
                <a:solidFill>
                  <a:srgbClr val="002060"/>
                </a:solidFill>
                <a:latin typeface="Arial" panose="020B0604020202020204" pitchFamily="34" charset="0"/>
                <a:cs typeface="Arial" panose="020B0604020202020204" pitchFamily="34" charset="0"/>
              </a:rPr>
              <a:t>All </a:t>
            </a:r>
            <a:r>
              <a:rPr lang="en-US" sz="3000" b="1" cap="none" dirty="0">
                <a:solidFill>
                  <a:srgbClr val="002060"/>
                </a:solidFill>
                <a:latin typeface="Arial" panose="020B0604020202020204" pitchFamily="34" charset="0"/>
                <a:cs typeface="Arial" panose="020B0604020202020204" pitchFamily="34" charset="0"/>
              </a:rPr>
              <a:t>the faithful of Christ of whatever rank or status, are called to the fullness of the Christian life and to the perfection of charity; </a:t>
            </a:r>
            <a:r>
              <a:rPr lang="en-US" sz="3000" b="1" cap="none" dirty="0" smtClean="0">
                <a:solidFill>
                  <a:srgbClr val="002060"/>
                </a:solidFill>
                <a:latin typeface="Arial" panose="020B0604020202020204" pitchFamily="34" charset="0"/>
                <a:cs typeface="Arial" panose="020B0604020202020204" pitchFamily="34" charset="0"/>
              </a:rPr>
              <a:t>...</a:t>
            </a:r>
          </a:p>
          <a:p>
            <a:pPr marL="633413" indent="-457200">
              <a:spcAft>
                <a:spcPts val="600"/>
              </a:spcAft>
              <a:buFont typeface="Wingdings" panose="05000000000000000000" pitchFamily="2" charset="2"/>
              <a:buChar char="Ø"/>
            </a:pPr>
            <a:r>
              <a:rPr lang="en-US" sz="3000" b="1" cap="none" dirty="0" smtClean="0">
                <a:solidFill>
                  <a:srgbClr val="002060"/>
                </a:solidFill>
                <a:latin typeface="Arial" panose="020B0604020202020204" pitchFamily="34" charset="0"/>
                <a:cs typeface="Arial" panose="020B0604020202020204" pitchFamily="34" charset="0"/>
              </a:rPr>
              <a:t>They </a:t>
            </a:r>
            <a:r>
              <a:rPr lang="en-US" sz="3000" b="1" cap="none" dirty="0">
                <a:solidFill>
                  <a:srgbClr val="002060"/>
                </a:solidFill>
                <a:latin typeface="Arial" panose="020B0604020202020204" pitchFamily="34" charset="0"/>
                <a:cs typeface="Arial" panose="020B0604020202020204" pitchFamily="34" charset="0"/>
              </a:rPr>
              <a:t>must follow in His footsteps and conform themselves to His image seeking the will of the Father in all things. </a:t>
            </a:r>
            <a:endParaRPr lang="en-US" sz="3000" b="1" cap="none" dirty="0" smtClean="0">
              <a:solidFill>
                <a:srgbClr val="002060"/>
              </a:solidFill>
              <a:latin typeface="Arial" panose="020B0604020202020204" pitchFamily="34" charset="0"/>
              <a:cs typeface="Arial" panose="020B0604020202020204" pitchFamily="34" charset="0"/>
            </a:endParaRPr>
          </a:p>
          <a:p>
            <a:pPr marL="633413" indent="-457200">
              <a:spcAft>
                <a:spcPts val="600"/>
              </a:spcAft>
              <a:buFont typeface="Wingdings" panose="05000000000000000000" pitchFamily="2" charset="2"/>
              <a:buChar char="Ø"/>
            </a:pPr>
            <a:r>
              <a:rPr lang="en-US" sz="3000" b="1" cap="none" dirty="0" smtClean="0">
                <a:solidFill>
                  <a:srgbClr val="002060"/>
                </a:solidFill>
                <a:latin typeface="Arial" panose="020B0604020202020204" pitchFamily="34" charset="0"/>
                <a:cs typeface="Arial" panose="020B0604020202020204" pitchFamily="34" charset="0"/>
              </a:rPr>
              <a:t>They </a:t>
            </a:r>
            <a:r>
              <a:rPr lang="en-US" sz="3000" b="1" cap="none" dirty="0">
                <a:solidFill>
                  <a:srgbClr val="002060"/>
                </a:solidFill>
                <a:latin typeface="Arial" panose="020B0604020202020204" pitchFamily="34" charset="0"/>
                <a:cs typeface="Arial" panose="020B0604020202020204" pitchFamily="34" charset="0"/>
              </a:rPr>
              <a:t>must devote themselves with all their being to the glory of God and the service of their neighbor</a:t>
            </a:r>
            <a:r>
              <a:rPr lang="en-US" sz="3000" b="1" cap="none" dirty="0" smtClean="0">
                <a:solidFill>
                  <a:srgbClr val="002060"/>
                </a:solidFill>
                <a:latin typeface="Arial" panose="020B0604020202020204" pitchFamily="34" charset="0"/>
                <a:cs typeface="Arial" panose="020B0604020202020204" pitchFamily="34" charset="0"/>
              </a:rPr>
              <a:t>. </a:t>
            </a:r>
          </a:p>
          <a:p>
            <a:pPr algn="r">
              <a:spcAft>
                <a:spcPts val="600"/>
              </a:spcAft>
            </a:pPr>
            <a:r>
              <a:rPr lang="en-US" sz="3000" b="1" cap="none" dirty="0" smtClean="0">
                <a:solidFill>
                  <a:srgbClr val="002060"/>
                </a:solidFill>
                <a:latin typeface="Arial" panose="020B0604020202020204" pitchFamily="34" charset="0"/>
                <a:cs typeface="Arial" panose="020B0604020202020204" pitchFamily="34" charset="0"/>
              </a:rPr>
              <a:t>-- Lumen </a:t>
            </a:r>
            <a:r>
              <a:rPr lang="en-US" sz="3000" b="1" cap="none" dirty="0" err="1" smtClean="0">
                <a:solidFill>
                  <a:srgbClr val="002060"/>
                </a:solidFill>
                <a:latin typeface="Arial" panose="020B0604020202020204" pitchFamily="34" charset="0"/>
                <a:cs typeface="Arial" panose="020B0604020202020204" pitchFamily="34" charset="0"/>
              </a:rPr>
              <a:t>gentium</a:t>
            </a:r>
            <a:r>
              <a:rPr lang="en-US" sz="3000" b="1" cap="none" dirty="0" smtClean="0">
                <a:solidFill>
                  <a:srgbClr val="002060"/>
                </a:solidFill>
                <a:latin typeface="Arial" panose="020B0604020202020204" pitchFamily="34" charset="0"/>
                <a:cs typeface="Arial" panose="020B0604020202020204" pitchFamily="34" charset="0"/>
              </a:rPr>
              <a:t>, 40</a:t>
            </a:r>
            <a:endParaRPr lang="en-US" sz="3000" b="1" cap="none" dirty="0">
              <a:solidFill>
                <a:srgbClr val="002060"/>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152400" y="228600"/>
            <a:ext cx="8763000" cy="548640"/>
          </a:xfrm>
        </p:spPr>
        <p:txBody>
          <a:bodyPr>
            <a:normAutofit fontScale="90000"/>
          </a:bodyPr>
          <a:lstStyle/>
          <a:p>
            <a:pPr algn="ctr"/>
            <a:r>
              <a:rPr lang="en-US" sz="4000" b="1" dirty="0" smtClean="0">
                <a:solidFill>
                  <a:srgbClr val="FF0000"/>
                </a:solidFill>
                <a:latin typeface="Arial Black" panose="020B0A04020102020204" pitchFamily="34" charset="0"/>
              </a:rPr>
              <a:t>(3) Called to be holy</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23086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09600"/>
            <a:ext cx="7543800" cy="3771900"/>
          </a:xfrm>
          <a:prstGeom prst="rect">
            <a:avLst/>
          </a:prstGeom>
          <a:ln>
            <a:noFill/>
          </a:ln>
          <a:effectLst>
            <a:softEdge rad="112500"/>
          </a:effectLst>
        </p:spPr>
      </p:pic>
      <p:sp>
        <p:nvSpPr>
          <p:cNvPr id="5" name="Title 1"/>
          <p:cNvSpPr txBox="1">
            <a:spLocks/>
          </p:cNvSpPr>
          <p:nvPr/>
        </p:nvSpPr>
        <p:spPr>
          <a:xfrm>
            <a:off x="0" y="4381500"/>
            <a:ext cx="9144000" cy="475900"/>
          </a:xfrm>
          <a:prstGeom prst="rect">
            <a:avLst/>
          </a:prstGeom>
          <a:solidFill>
            <a:schemeClr val="tx2">
              <a:lumMod val="40000"/>
              <a:lumOff val="60000"/>
            </a:schemeClr>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dirty="0" smtClean="0">
                <a:solidFill>
                  <a:srgbClr val="FF0000"/>
                </a:solidFill>
                <a:latin typeface="Arial Black" panose="020B0A04020102020204" pitchFamily="34" charset="0"/>
              </a:rPr>
              <a:t>Three basic means:</a:t>
            </a:r>
            <a:endParaRPr lang="en-US" b="1" dirty="0">
              <a:solidFill>
                <a:srgbClr val="FF0000"/>
              </a:solidFill>
              <a:latin typeface="Arial Black" panose="020B0A04020102020204" pitchFamily="34" charset="0"/>
            </a:endParaRPr>
          </a:p>
        </p:txBody>
      </p:sp>
      <p:sp>
        <p:nvSpPr>
          <p:cNvPr id="6" name="Title 1"/>
          <p:cNvSpPr txBox="1">
            <a:spLocks/>
          </p:cNvSpPr>
          <p:nvPr/>
        </p:nvSpPr>
        <p:spPr>
          <a:xfrm>
            <a:off x="0" y="4857400"/>
            <a:ext cx="9144000" cy="2000600"/>
          </a:xfrm>
          <a:prstGeom prst="rect">
            <a:avLst/>
          </a:prstGeom>
          <a:solidFill>
            <a:srgbClr val="FFFF00"/>
          </a:solidFill>
          <a:ln>
            <a:noFill/>
          </a:ln>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514350" indent="-514350">
              <a:buAutoNum type="arabicPeriod"/>
            </a:pPr>
            <a:r>
              <a:rPr lang="en-US" sz="3200" b="1" cap="none" dirty="0" smtClean="0">
                <a:solidFill>
                  <a:srgbClr val="002060"/>
                </a:solidFill>
                <a:latin typeface="Arial Black" panose="020B0A04020102020204" pitchFamily="34" charset="0"/>
                <a:cs typeface="Arial" panose="020B0604020202020204" pitchFamily="34" charset="0"/>
              </a:rPr>
              <a:t>Word of God</a:t>
            </a:r>
          </a:p>
          <a:p>
            <a:pPr marL="514350" indent="-514350">
              <a:buAutoNum type="arabicPeriod"/>
            </a:pPr>
            <a:r>
              <a:rPr lang="en-US" sz="3200" b="1" cap="none" dirty="0" smtClean="0">
                <a:solidFill>
                  <a:srgbClr val="002060"/>
                </a:solidFill>
                <a:latin typeface="Arial Black" panose="020B0A04020102020204" pitchFamily="34" charset="0"/>
                <a:cs typeface="Arial" panose="020B0604020202020204" pitchFamily="34" charset="0"/>
              </a:rPr>
              <a:t>Sacraments &amp; Prayer</a:t>
            </a:r>
          </a:p>
          <a:p>
            <a:pPr marL="514350" indent="-514350">
              <a:buAutoNum type="arabicPeriod"/>
            </a:pPr>
            <a:r>
              <a:rPr lang="en-US" sz="3200" b="1" cap="none" dirty="0" smtClean="0">
                <a:solidFill>
                  <a:srgbClr val="002060"/>
                </a:solidFill>
                <a:latin typeface="Arial Black" panose="020B0A04020102020204" pitchFamily="34" charset="0"/>
                <a:cs typeface="Arial" panose="020B0604020202020204" pitchFamily="34" charset="0"/>
              </a:rPr>
              <a:t>Sacrifices &amp; Virtues (Moral Life) </a:t>
            </a:r>
            <a:endParaRPr lang="en-US" sz="3200" b="1" cap="none" dirty="0">
              <a:solidFill>
                <a:srgbClr val="002060"/>
              </a:solidFill>
              <a:latin typeface="Arial Black" panose="020B0A04020102020204" pitchFamily="34" charset="0"/>
              <a:cs typeface="Arial" panose="020B0604020202020204" pitchFamily="34" charset="0"/>
            </a:endParaRPr>
          </a:p>
        </p:txBody>
      </p:sp>
      <p:sp>
        <p:nvSpPr>
          <p:cNvPr id="8" name="Title 1"/>
          <p:cNvSpPr>
            <a:spLocks noGrp="1"/>
          </p:cNvSpPr>
          <p:nvPr>
            <p:ph type="title"/>
          </p:nvPr>
        </p:nvSpPr>
        <p:spPr>
          <a:xfrm>
            <a:off x="819150" y="60960"/>
            <a:ext cx="7520940" cy="548640"/>
          </a:xfrm>
        </p:spPr>
        <p:txBody>
          <a:bodyPr>
            <a:normAutofit fontScale="90000"/>
          </a:bodyPr>
          <a:lstStyle/>
          <a:p>
            <a:pPr algn="ctr"/>
            <a:r>
              <a:rPr lang="en-US" sz="4000" b="1" dirty="0" smtClean="0">
                <a:solidFill>
                  <a:srgbClr val="FF0000"/>
                </a:solidFill>
                <a:latin typeface="Arial Black" panose="020B0A04020102020204" pitchFamily="34" charset="0"/>
              </a:rPr>
              <a:t>(</a:t>
            </a:r>
            <a:r>
              <a:rPr lang="en-US" sz="4000" b="1" dirty="0" err="1" smtClean="0">
                <a:solidFill>
                  <a:srgbClr val="FF0000"/>
                </a:solidFill>
                <a:latin typeface="Arial Black" panose="020B0A04020102020204" pitchFamily="34" charset="0"/>
              </a:rPr>
              <a:t>iI</a:t>
            </a:r>
            <a:r>
              <a:rPr lang="en-US" sz="4000" b="1" dirty="0" smtClean="0">
                <a:solidFill>
                  <a:srgbClr val="FF0000"/>
                </a:solidFill>
                <a:latin typeface="Arial Black" panose="020B0A04020102020204" pitchFamily="34" charset="0"/>
              </a:rPr>
              <a:t>) The way to holiness</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615208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4748"/>
            <a:ext cx="9144000" cy="18288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000" b="1" cap="none" dirty="0" smtClean="0">
                <a:solidFill>
                  <a:srgbClr val="FF0000"/>
                </a:solidFill>
                <a:latin typeface="Arial Black" panose="020B0A04020102020204" pitchFamily="34" charset="0"/>
              </a:rPr>
              <a:t>FUNDAMENTAL PRINCIPLES THAT GUIDE OUR MORAL LIFE</a:t>
            </a:r>
          </a:p>
        </p:txBody>
      </p:sp>
      <p:sp>
        <p:nvSpPr>
          <p:cNvPr id="7" name="Content Placeholder 2"/>
          <p:cNvSpPr>
            <a:spLocks noGrp="1"/>
          </p:cNvSpPr>
          <p:nvPr>
            <p:ph idx="1"/>
          </p:nvPr>
        </p:nvSpPr>
        <p:spPr>
          <a:xfrm>
            <a:off x="457200" y="3505200"/>
            <a:ext cx="8534399" cy="2895600"/>
          </a:xfrm>
        </p:spPr>
        <p:txBody>
          <a:bodyPr>
            <a:noAutofit/>
          </a:bodyPr>
          <a:lstStyle/>
          <a:p>
            <a:pPr marL="742950" indent="-742950" algn="just">
              <a:buFont typeface="+mj-lt"/>
              <a:buAutoNum type="arabicPeriod"/>
            </a:pPr>
            <a:r>
              <a:rPr lang="en-US" sz="4800" b="1" dirty="0" smtClean="0">
                <a:solidFill>
                  <a:srgbClr val="002060"/>
                </a:solidFill>
              </a:rPr>
              <a:t>Principles are </a:t>
            </a:r>
            <a:r>
              <a:rPr lang="en-US" sz="4800" b="1" dirty="0" smtClean="0">
                <a:solidFill>
                  <a:srgbClr val="C00000"/>
                </a:solidFill>
              </a:rPr>
              <a:t>certain.</a:t>
            </a:r>
          </a:p>
          <a:p>
            <a:pPr marL="742950" indent="-742950" algn="just">
              <a:buFont typeface="+mj-lt"/>
              <a:buAutoNum type="arabicPeriod"/>
            </a:pPr>
            <a:r>
              <a:rPr lang="en-US" sz="4800" b="1" dirty="0" smtClean="0">
                <a:solidFill>
                  <a:srgbClr val="002060"/>
                </a:solidFill>
              </a:rPr>
              <a:t>Principles </a:t>
            </a:r>
            <a:r>
              <a:rPr lang="en-US" sz="4800" b="1" dirty="0">
                <a:solidFill>
                  <a:srgbClr val="002060"/>
                </a:solidFill>
              </a:rPr>
              <a:t>are </a:t>
            </a:r>
            <a:r>
              <a:rPr lang="en-US" sz="4800" b="1" dirty="0" smtClean="0">
                <a:solidFill>
                  <a:srgbClr val="C00000"/>
                </a:solidFill>
              </a:rPr>
              <a:t>universal</a:t>
            </a:r>
            <a:r>
              <a:rPr lang="en-US" sz="4800" b="1" dirty="0" smtClean="0">
                <a:solidFill>
                  <a:srgbClr val="002060"/>
                </a:solidFill>
              </a:rPr>
              <a:t>.</a:t>
            </a:r>
          </a:p>
          <a:p>
            <a:pPr marL="742950" indent="-742950" algn="just">
              <a:buFont typeface="+mj-lt"/>
              <a:buAutoNum type="arabicPeriod"/>
            </a:pPr>
            <a:r>
              <a:rPr lang="en-US" sz="4800" b="1" dirty="0" smtClean="0">
                <a:solidFill>
                  <a:srgbClr val="002060"/>
                </a:solidFill>
              </a:rPr>
              <a:t>Principles are </a:t>
            </a:r>
            <a:r>
              <a:rPr lang="en-US" sz="4800" b="1" dirty="0" smtClean="0">
                <a:solidFill>
                  <a:srgbClr val="C00000"/>
                </a:solidFill>
              </a:rPr>
              <a:t>objective</a:t>
            </a:r>
            <a:r>
              <a:rPr lang="en-US" sz="4800" b="1" dirty="0" smtClean="0">
                <a:solidFill>
                  <a:srgbClr val="002060"/>
                </a:solidFill>
              </a:rPr>
              <a:t>.</a:t>
            </a:r>
          </a:p>
        </p:txBody>
      </p:sp>
      <p:sp>
        <p:nvSpPr>
          <p:cNvPr id="2" name="Rectangle 1"/>
          <p:cNvSpPr/>
          <p:nvPr/>
        </p:nvSpPr>
        <p:spPr>
          <a:xfrm>
            <a:off x="0" y="243840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6600" b="1">
                <a:solidFill>
                  <a:srgbClr val="FFFF00"/>
                </a:solidFill>
              </a:rPr>
              <a:t>The point of </a:t>
            </a:r>
            <a:r>
              <a:rPr lang="en-US" sz="6600" b="1" cap="small">
                <a:solidFill>
                  <a:srgbClr val="FFFF00"/>
                </a:solidFill>
              </a:rPr>
              <a:t>principles</a:t>
            </a:r>
            <a:r>
              <a:rPr lang="en-US" sz="6600" b="1">
                <a:solidFill>
                  <a:srgbClr val="FFFF00"/>
                </a:solidFill>
              </a:rPr>
              <a:t>:</a:t>
            </a:r>
            <a:endParaRPr lang="en-US" sz="6600" b="1" dirty="0">
              <a:solidFill>
                <a:srgbClr val="FFFF00"/>
              </a:solidFill>
            </a:endParaRPr>
          </a:p>
        </p:txBody>
      </p:sp>
    </p:spTree>
    <p:extLst>
      <p:ext uri="{BB962C8B-B14F-4D97-AF65-F5344CB8AC3E}">
        <p14:creationId xmlns:p14="http://schemas.microsoft.com/office/powerpoint/2010/main" val="3220211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533400"/>
            <a:ext cx="8915400" cy="5486400"/>
          </a:xfrm>
        </p:spPr>
        <p:txBody>
          <a:bodyPr>
            <a:noAutofit/>
          </a:bodyPr>
          <a:lstStyle/>
          <a:p>
            <a:pPr>
              <a:buFont typeface="Wingdings" panose="05000000000000000000" pitchFamily="2" charset="2"/>
              <a:buChar char="ü"/>
            </a:pPr>
            <a:r>
              <a:rPr lang="en-US" sz="4000" b="1" dirty="0">
                <a:solidFill>
                  <a:srgbClr val="FF0000"/>
                </a:solidFill>
              </a:rPr>
              <a:t>Moral principles are necessary for </a:t>
            </a:r>
            <a:r>
              <a:rPr lang="en-US" sz="4000" b="1" dirty="0" smtClean="0">
                <a:solidFill>
                  <a:srgbClr val="FF0000"/>
                </a:solidFill>
              </a:rPr>
              <a:t>salvation.</a:t>
            </a:r>
          </a:p>
          <a:p>
            <a:pPr>
              <a:buFont typeface="Wingdings" panose="05000000000000000000" pitchFamily="2" charset="2"/>
              <a:buChar char="ü"/>
            </a:pPr>
            <a:r>
              <a:rPr lang="en-US" sz="4000" b="1" dirty="0" smtClean="0">
                <a:solidFill>
                  <a:schemeClr val="bg1"/>
                </a:solidFill>
              </a:rPr>
              <a:t>No moral principles = no sin = no repentance = NO SALVATION.</a:t>
            </a:r>
          </a:p>
          <a:p>
            <a:pPr>
              <a:buFont typeface="Wingdings" panose="05000000000000000000" pitchFamily="2" charset="2"/>
              <a:buChar char="ü"/>
            </a:pPr>
            <a:r>
              <a:rPr lang="en-US" sz="4000" b="1" dirty="0" smtClean="0">
                <a:solidFill>
                  <a:srgbClr val="FFFF00"/>
                </a:solidFill>
              </a:rPr>
              <a:t>Having</a:t>
            </a:r>
            <a:r>
              <a:rPr lang="en-US" sz="4000" b="1" dirty="0" smtClean="0">
                <a:solidFill>
                  <a:srgbClr val="002060"/>
                </a:solidFill>
              </a:rPr>
              <a:t> moral </a:t>
            </a:r>
            <a:r>
              <a:rPr lang="en-US" sz="4000" b="1" dirty="0">
                <a:solidFill>
                  <a:srgbClr val="002060"/>
                </a:solidFill>
              </a:rPr>
              <a:t>principles </a:t>
            </a:r>
            <a:r>
              <a:rPr lang="en-US" sz="4000" b="1" dirty="0" smtClean="0">
                <a:solidFill>
                  <a:srgbClr val="002060"/>
                </a:solidFill>
              </a:rPr>
              <a:t>– </a:t>
            </a:r>
            <a:r>
              <a:rPr lang="en-US" sz="4000" b="1" dirty="0" smtClean="0">
                <a:solidFill>
                  <a:srgbClr val="FFFF00"/>
                </a:solidFill>
              </a:rPr>
              <a:t>believing</a:t>
            </a:r>
            <a:r>
              <a:rPr lang="en-US" sz="4000" b="1" dirty="0" smtClean="0">
                <a:solidFill>
                  <a:srgbClr val="002060"/>
                </a:solidFill>
              </a:rPr>
              <a:t> them – is very important</a:t>
            </a:r>
            <a:r>
              <a:rPr lang="en-US" sz="4000" b="1" dirty="0">
                <a:solidFill>
                  <a:srgbClr val="002060"/>
                </a:solidFill>
              </a:rPr>
              <a:t>, but </a:t>
            </a:r>
            <a:r>
              <a:rPr lang="en-US" sz="4000" b="1" dirty="0" smtClean="0">
                <a:solidFill>
                  <a:srgbClr val="FFFF00"/>
                </a:solidFill>
              </a:rPr>
              <a:t>following</a:t>
            </a:r>
            <a:r>
              <a:rPr lang="en-US" sz="4000" b="1" dirty="0" smtClean="0">
                <a:solidFill>
                  <a:srgbClr val="002060"/>
                </a:solidFill>
              </a:rPr>
              <a:t> them </a:t>
            </a:r>
            <a:r>
              <a:rPr lang="en-US" sz="4000" b="1" dirty="0">
                <a:solidFill>
                  <a:srgbClr val="002060"/>
                </a:solidFill>
              </a:rPr>
              <a:t>is even more important. </a:t>
            </a:r>
          </a:p>
        </p:txBody>
      </p:sp>
      <p:sp>
        <p:nvSpPr>
          <p:cNvPr id="4"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Tree>
    <p:extLst>
      <p:ext uri="{BB962C8B-B14F-4D97-AF65-F5344CB8AC3E}">
        <p14:creationId xmlns:p14="http://schemas.microsoft.com/office/powerpoint/2010/main" val="3586902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352800"/>
            <a:ext cx="9136380" cy="1600200"/>
          </a:xfrm>
          <a:solidFill>
            <a:srgbClr val="002060"/>
          </a:solidFill>
        </p:spPr>
        <p:txBody>
          <a:bodyPr>
            <a:noAutofit/>
          </a:bodyPr>
          <a:lstStyle/>
          <a:p>
            <a:pPr marL="0" indent="0" algn="ctr">
              <a:buNone/>
            </a:pPr>
            <a:r>
              <a:rPr lang="en-US" sz="5400" b="1" dirty="0" smtClean="0">
                <a:solidFill>
                  <a:srgbClr val="FFFF00"/>
                </a:solidFill>
              </a:rPr>
              <a:t>WHAT MAKES ANY ACT GOOD OR EVIL?</a:t>
            </a:r>
          </a:p>
        </p:txBody>
      </p:sp>
      <p:sp>
        <p:nvSpPr>
          <p:cNvPr id="4" name="Content Placeholder 2"/>
          <p:cNvSpPr txBox="1">
            <a:spLocks/>
          </p:cNvSpPr>
          <p:nvPr/>
        </p:nvSpPr>
        <p:spPr>
          <a:xfrm>
            <a:off x="340686" y="3048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en-US" sz="4400" b="1" dirty="0" smtClean="0">
                <a:solidFill>
                  <a:srgbClr val="FF0000"/>
                </a:solidFill>
              </a:rPr>
              <a:t>MORALITY</a:t>
            </a:r>
            <a:r>
              <a:rPr lang="en-US" sz="4400" b="1" dirty="0" smtClean="0">
                <a:solidFill>
                  <a:schemeClr val="bg1"/>
                </a:solidFill>
              </a:rPr>
              <a:t> IS THE QUALITY OF GOODNESS OR EVILNESS OF A HUMAN ACT.</a:t>
            </a: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Tree>
    <p:extLst>
      <p:ext uri="{BB962C8B-B14F-4D97-AF65-F5344CB8AC3E}">
        <p14:creationId xmlns:p14="http://schemas.microsoft.com/office/powerpoint/2010/main" val="2804718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7" name="Content Placeholder 2"/>
          <p:cNvSpPr>
            <a:spLocks noGrp="1"/>
          </p:cNvSpPr>
          <p:nvPr>
            <p:ph idx="1"/>
          </p:nvPr>
        </p:nvSpPr>
        <p:spPr>
          <a:xfrm>
            <a:off x="228600" y="228600"/>
            <a:ext cx="8915400" cy="5943600"/>
          </a:xfrm>
        </p:spPr>
        <p:txBody>
          <a:bodyPr>
            <a:noAutofit/>
          </a:bodyPr>
          <a:lstStyle/>
          <a:p>
            <a:pPr>
              <a:buFont typeface="Wingdings" panose="05000000000000000000" pitchFamily="2" charset="2"/>
              <a:buChar char="ü"/>
            </a:pPr>
            <a:r>
              <a:rPr lang="en-US" sz="3600" b="1" dirty="0" smtClean="0">
                <a:solidFill>
                  <a:srgbClr val="FF0000"/>
                </a:solidFill>
              </a:rPr>
              <a:t>Everything in this world has a purpose (end or aim). God created us for a certain purpose.</a:t>
            </a:r>
          </a:p>
          <a:p>
            <a:pPr>
              <a:buFont typeface="Wingdings" panose="05000000000000000000" pitchFamily="2" charset="2"/>
              <a:buChar char="ü"/>
            </a:pPr>
            <a:r>
              <a:rPr lang="en-US" sz="3600" b="1" dirty="0" smtClean="0">
                <a:solidFill>
                  <a:schemeClr val="bg1"/>
                </a:solidFill>
              </a:rPr>
              <a:t>God created us TO KNOW &amp; TO LOVE HIM. Our ULTIMATE END IS </a:t>
            </a:r>
            <a:r>
              <a:rPr lang="en-US" sz="3600" b="1" dirty="0" smtClean="0">
                <a:solidFill>
                  <a:srgbClr val="002060"/>
                </a:solidFill>
              </a:rPr>
              <a:t>eternal happiness with God – HOLINESS!</a:t>
            </a:r>
          </a:p>
          <a:p>
            <a:pPr>
              <a:buFont typeface="Wingdings" panose="05000000000000000000" pitchFamily="2" charset="2"/>
              <a:buChar char="ü"/>
            </a:pPr>
            <a:r>
              <a:rPr lang="en-US" sz="3600" b="1" dirty="0" smtClean="0">
                <a:solidFill>
                  <a:srgbClr val="FFFF00"/>
                </a:solidFill>
              </a:rPr>
              <a:t>Whatever leads us to our ULTIMATE END is GOOD. Whatever hinders us from our ULTIMATE END is EVIL </a:t>
            </a:r>
            <a:r>
              <a:rPr lang="en-US" sz="3600" b="1" dirty="0" smtClean="0">
                <a:solidFill>
                  <a:srgbClr val="FF0000"/>
                </a:solidFill>
              </a:rPr>
              <a:t>(morality).</a:t>
            </a:r>
            <a:endParaRPr lang="en-US" sz="3600" b="1" dirty="0">
              <a:solidFill>
                <a:srgbClr val="FF0000"/>
              </a:solidFill>
            </a:endParaRPr>
          </a:p>
        </p:txBody>
      </p:sp>
    </p:spTree>
    <p:extLst>
      <p:ext uri="{BB962C8B-B14F-4D97-AF65-F5344CB8AC3E}">
        <p14:creationId xmlns:p14="http://schemas.microsoft.com/office/powerpoint/2010/main" val="74665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382" t="12675" r="22257" b="16262"/>
          <a:stretch/>
        </p:blipFill>
        <p:spPr>
          <a:xfrm>
            <a:off x="1943100" y="1593504"/>
            <a:ext cx="5410200" cy="5229860"/>
          </a:xfrm>
          <a:prstGeom prst="ellipse">
            <a:avLst/>
          </a:prstGeom>
          <a:ln>
            <a:noFill/>
          </a:ln>
          <a:effectLst>
            <a:softEdge rad="112500"/>
          </a:effectLst>
        </p:spPr>
      </p:pic>
      <p:sp>
        <p:nvSpPr>
          <p:cNvPr id="6" name="Rectangle 5"/>
          <p:cNvSpPr/>
          <p:nvPr/>
        </p:nvSpPr>
        <p:spPr>
          <a:xfrm>
            <a:off x="381000" y="76200"/>
            <a:ext cx="8534400" cy="1569660"/>
          </a:xfrm>
          <a:prstGeom prst="rect">
            <a:avLst/>
          </a:prstGeom>
          <a:solidFill>
            <a:srgbClr val="FFFF00"/>
          </a:solidFill>
        </p:spPr>
        <p:txBody>
          <a:bodyPr wrap="square">
            <a:spAutoFit/>
          </a:bodyPr>
          <a:lstStyle/>
          <a:p>
            <a:pPr algn="ctr"/>
            <a:r>
              <a:rPr lang="en-US" sz="4800" b="1" dirty="0">
                <a:solidFill>
                  <a:srgbClr val="002060"/>
                </a:solidFill>
                <a:latin typeface="Garamond" pitchFamily="18" charset="0"/>
              </a:rPr>
              <a:t>6 Terms that Instantly Reveal You as a Librarian</a:t>
            </a:r>
          </a:p>
        </p:txBody>
      </p:sp>
    </p:spTree>
    <p:extLst>
      <p:ext uri="{BB962C8B-B14F-4D97-AF65-F5344CB8AC3E}">
        <p14:creationId xmlns:p14="http://schemas.microsoft.com/office/powerpoint/2010/main" val="2235665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7" name="Content Placeholder 2"/>
          <p:cNvSpPr>
            <a:spLocks noGrp="1"/>
          </p:cNvSpPr>
          <p:nvPr>
            <p:ph idx="1"/>
          </p:nvPr>
        </p:nvSpPr>
        <p:spPr>
          <a:xfrm>
            <a:off x="152400" y="1600200"/>
            <a:ext cx="8763000" cy="4572000"/>
          </a:xfrm>
          <a:solidFill>
            <a:schemeClr val="tx2">
              <a:lumMod val="20000"/>
              <a:lumOff val="80000"/>
            </a:schemeClr>
          </a:solidFill>
        </p:spPr>
        <p:txBody>
          <a:bodyPr>
            <a:noAutofit/>
          </a:bodyPr>
          <a:lstStyle/>
          <a:p>
            <a:pPr marL="0" indent="0">
              <a:buNone/>
            </a:pPr>
            <a:r>
              <a:rPr lang="en-US" sz="3200" b="1" dirty="0">
                <a:solidFill>
                  <a:srgbClr val="002060"/>
                </a:solidFill>
              </a:rPr>
              <a:t>“The morality of human acts </a:t>
            </a:r>
            <a:r>
              <a:rPr lang="en-US" sz="3200" b="1" dirty="0" smtClean="0">
                <a:solidFill>
                  <a:srgbClr val="002060"/>
                </a:solidFill>
              </a:rPr>
              <a:t>depends on</a:t>
            </a:r>
            <a:r>
              <a:rPr lang="en-US" sz="3200" b="1" dirty="0">
                <a:solidFill>
                  <a:srgbClr val="002060"/>
                </a:solidFill>
              </a:rPr>
              <a:t>:</a:t>
            </a:r>
          </a:p>
          <a:p>
            <a:pPr>
              <a:buClr>
                <a:srgbClr val="C00000"/>
              </a:buClr>
              <a:buFont typeface="Wingdings" panose="05000000000000000000" pitchFamily="2" charset="2"/>
              <a:buChar char="ü"/>
            </a:pPr>
            <a:r>
              <a:rPr lang="en-US" sz="3600" b="1" dirty="0">
                <a:solidFill>
                  <a:srgbClr val="002060"/>
                </a:solidFill>
              </a:rPr>
              <a:t> </a:t>
            </a:r>
            <a:r>
              <a:rPr lang="en-US" sz="3600" b="1" dirty="0" smtClean="0">
                <a:solidFill>
                  <a:srgbClr val="002060"/>
                </a:solidFill>
              </a:rPr>
              <a:t>the </a:t>
            </a:r>
            <a:r>
              <a:rPr lang="en-US" sz="3600" b="1" dirty="0">
                <a:solidFill>
                  <a:srgbClr val="FF0000"/>
                </a:solidFill>
              </a:rPr>
              <a:t>object</a:t>
            </a:r>
            <a:r>
              <a:rPr lang="en-US" sz="3600" b="1" dirty="0">
                <a:solidFill>
                  <a:srgbClr val="002060"/>
                </a:solidFill>
              </a:rPr>
              <a:t> chosen;</a:t>
            </a:r>
          </a:p>
          <a:p>
            <a:pPr>
              <a:buClr>
                <a:srgbClr val="C00000"/>
              </a:buClr>
              <a:buFont typeface="Wingdings" panose="05000000000000000000" pitchFamily="2" charset="2"/>
              <a:buChar char="ü"/>
            </a:pPr>
            <a:r>
              <a:rPr lang="en-US" sz="3600" b="1" dirty="0" smtClean="0">
                <a:solidFill>
                  <a:srgbClr val="002060"/>
                </a:solidFill>
              </a:rPr>
              <a:t> </a:t>
            </a:r>
            <a:r>
              <a:rPr lang="en-US" sz="3600" b="1" dirty="0">
                <a:solidFill>
                  <a:srgbClr val="002060"/>
                </a:solidFill>
              </a:rPr>
              <a:t>the end in view or the </a:t>
            </a:r>
            <a:r>
              <a:rPr lang="en-US" sz="3600" b="1" dirty="0">
                <a:solidFill>
                  <a:srgbClr val="FF0000"/>
                </a:solidFill>
              </a:rPr>
              <a:t>intention</a:t>
            </a:r>
            <a:r>
              <a:rPr lang="en-US" sz="3600" b="1" dirty="0">
                <a:solidFill>
                  <a:srgbClr val="002060"/>
                </a:solidFill>
              </a:rPr>
              <a:t>;</a:t>
            </a:r>
          </a:p>
          <a:p>
            <a:pPr>
              <a:buClr>
                <a:srgbClr val="C00000"/>
              </a:buClr>
              <a:buFont typeface="Wingdings" panose="05000000000000000000" pitchFamily="2" charset="2"/>
              <a:buChar char="ü"/>
            </a:pPr>
            <a:r>
              <a:rPr lang="en-US" sz="3600" b="1" dirty="0" smtClean="0">
                <a:solidFill>
                  <a:srgbClr val="002060"/>
                </a:solidFill>
              </a:rPr>
              <a:t> </a:t>
            </a:r>
            <a:r>
              <a:rPr lang="en-US" sz="3600" b="1" dirty="0">
                <a:solidFill>
                  <a:srgbClr val="002060"/>
                </a:solidFill>
              </a:rPr>
              <a:t>the </a:t>
            </a:r>
            <a:r>
              <a:rPr lang="en-US" sz="3600" b="1" dirty="0">
                <a:solidFill>
                  <a:srgbClr val="FF0000"/>
                </a:solidFill>
              </a:rPr>
              <a:t>circumstances</a:t>
            </a:r>
            <a:r>
              <a:rPr lang="en-US" sz="3600" b="1" dirty="0">
                <a:solidFill>
                  <a:srgbClr val="002060"/>
                </a:solidFill>
              </a:rPr>
              <a:t> of the action” </a:t>
            </a:r>
            <a:endParaRPr lang="en-US" sz="3600" b="1" dirty="0" smtClean="0">
              <a:solidFill>
                <a:srgbClr val="002060"/>
              </a:solidFill>
            </a:endParaRPr>
          </a:p>
          <a:p>
            <a:pPr marL="0" indent="0" algn="r">
              <a:buNone/>
            </a:pPr>
            <a:r>
              <a:rPr lang="en-US" sz="3600" b="1" dirty="0" smtClean="0">
                <a:solidFill>
                  <a:srgbClr val="002060"/>
                </a:solidFill>
              </a:rPr>
              <a:t>(</a:t>
            </a:r>
            <a:r>
              <a:rPr lang="en-US" sz="3600" b="1" dirty="0">
                <a:solidFill>
                  <a:srgbClr val="002060"/>
                </a:solidFill>
              </a:rPr>
              <a:t>CCC 1750).*</a:t>
            </a:r>
          </a:p>
        </p:txBody>
      </p:sp>
      <p:sp>
        <p:nvSpPr>
          <p:cNvPr id="4" name="Content Placeholder 2"/>
          <p:cNvSpPr txBox="1">
            <a:spLocks/>
          </p:cNvSpPr>
          <p:nvPr/>
        </p:nvSpPr>
        <p:spPr>
          <a:xfrm>
            <a:off x="0" y="457200"/>
            <a:ext cx="8915400" cy="762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en-US" sz="4800" b="1" smtClean="0">
                <a:solidFill>
                  <a:srgbClr val="FF0000"/>
                </a:solidFill>
              </a:rPr>
              <a:t>WHAT MAKES ANY ACT GOOD OR EVIL?</a:t>
            </a:r>
            <a:endParaRPr lang="en-US" sz="4800" b="1" dirty="0" smtClean="0">
              <a:solidFill>
                <a:srgbClr val="FF0000"/>
              </a:solidFill>
            </a:endParaRPr>
          </a:p>
        </p:txBody>
      </p:sp>
    </p:spTree>
    <p:extLst>
      <p:ext uri="{BB962C8B-B14F-4D97-AF65-F5344CB8AC3E}">
        <p14:creationId xmlns:p14="http://schemas.microsoft.com/office/powerpoint/2010/main" val="3281379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7">
                                            <p:txEl>
                                              <p:pRg st="1" end="1"/>
                                            </p:txEl>
                                          </p:spTgt>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7">
                                            <p:txEl>
                                              <p:pRg st="2" end="2"/>
                                            </p:txEl>
                                          </p:spTgt>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7">
                                            <p:txEl>
                                              <p:pRg st="3" end="3"/>
                                            </p:txEl>
                                          </p:spTgt>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4" name="Content Placeholder 2"/>
          <p:cNvSpPr txBox="1">
            <a:spLocks/>
          </p:cNvSpPr>
          <p:nvPr/>
        </p:nvSpPr>
        <p:spPr>
          <a:xfrm>
            <a:off x="7620" y="892504"/>
            <a:ext cx="9144000" cy="7620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en-US" sz="3200" b="1" dirty="0" smtClean="0">
                <a:solidFill>
                  <a:srgbClr val="FF0000"/>
                </a:solidFill>
              </a:rPr>
              <a:t>DO THESE CONFORM TO THE </a:t>
            </a:r>
            <a:r>
              <a:rPr lang="en-US" sz="3200" b="1" dirty="0" smtClean="0">
                <a:solidFill>
                  <a:srgbClr val="002060"/>
                </a:solidFill>
              </a:rPr>
              <a:t>TRUE GOOD</a:t>
            </a:r>
            <a:r>
              <a:rPr lang="en-US" sz="3200" b="1" dirty="0" smtClean="0">
                <a:solidFill>
                  <a:srgbClr val="FF0000"/>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72272"/>
            <a:ext cx="2486373" cy="3340388"/>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572000"/>
            <a:ext cx="2738550" cy="154315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2514175"/>
            <a:ext cx="2738550" cy="20578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2514599"/>
            <a:ext cx="2317032" cy="3598061"/>
          </a:xfrm>
          <a:prstGeom prst="rect">
            <a:avLst/>
          </a:prstGeom>
        </p:spPr>
      </p:pic>
      <p:sp>
        <p:nvSpPr>
          <p:cNvPr id="10" name="Rectangle 9"/>
          <p:cNvSpPr/>
          <p:nvPr/>
        </p:nvSpPr>
        <p:spPr>
          <a:xfrm>
            <a:off x="2765651" y="2039224"/>
            <a:ext cx="3125735" cy="830997"/>
          </a:xfrm>
          <a:prstGeom prst="rect">
            <a:avLst/>
          </a:prstGeom>
          <a:noFill/>
        </p:spPr>
        <p:txBody>
          <a:bodyPr wrap="square" lIns="91440" tIns="45720" rIns="91440" bIns="45720">
            <a:spAutoFit/>
          </a:bodyPr>
          <a:lstStyle/>
          <a:p>
            <a:pPr algn="ctr"/>
            <a:r>
              <a:rPr lang="en-US" sz="4800" b="1" dirty="0" smtClean="0">
                <a:ln w="0"/>
                <a:solidFill>
                  <a:schemeClr val="accent1"/>
                </a:solidFill>
                <a:effectLst>
                  <a:outerShdw blurRad="38100" dist="25400" dir="5400000" algn="ctr" rotWithShape="0">
                    <a:srgbClr val="6E747A">
                      <a:alpha val="43000"/>
                    </a:srgbClr>
                  </a:outerShdw>
                </a:effectLst>
              </a:rPr>
              <a:t>OBJECT</a:t>
            </a:r>
            <a:endParaRPr lang="en-US" sz="4800" b="1" cap="none" spc="0" dirty="0">
              <a:ln w="0"/>
              <a:solidFill>
                <a:schemeClr val="accent1"/>
              </a:solidFill>
              <a:effectLst>
                <a:outerShdw blurRad="38100" dist="25400" dir="5400000" algn="ctr" rotWithShape="0">
                  <a:srgbClr val="6E747A">
                    <a:alpha val="43000"/>
                  </a:srgbClr>
                </a:outerShdw>
              </a:effectLst>
            </a:endParaRPr>
          </a:p>
        </p:txBody>
      </p:sp>
      <p:sp>
        <p:nvSpPr>
          <p:cNvPr id="11" name="Rectangle 10"/>
          <p:cNvSpPr/>
          <p:nvPr/>
        </p:nvSpPr>
        <p:spPr>
          <a:xfrm>
            <a:off x="5942065" y="1915180"/>
            <a:ext cx="3125735" cy="523220"/>
          </a:xfrm>
          <a:prstGeom prst="rect">
            <a:avLst/>
          </a:prstGeom>
          <a:noFill/>
        </p:spPr>
        <p:txBody>
          <a:bodyPr wrap="square" lIns="91440" tIns="45720" rIns="91440" bIns="45720">
            <a:spAutoFit/>
          </a:bodyPr>
          <a:lstStyle/>
          <a:p>
            <a:pPr algn="ctr"/>
            <a:r>
              <a:rPr lang="en-US" sz="2800" b="1" dirty="0" smtClean="0">
                <a:ln w="0"/>
                <a:solidFill>
                  <a:schemeClr val="accent1"/>
                </a:solidFill>
                <a:effectLst>
                  <a:outerShdw blurRad="38100" dist="25400" dir="5400000" algn="ctr" rotWithShape="0">
                    <a:srgbClr val="6E747A">
                      <a:alpha val="43000"/>
                    </a:srgbClr>
                  </a:outerShdw>
                </a:effectLst>
              </a:rPr>
              <a:t>CIRCUMSTANCES</a:t>
            </a:r>
            <a:endParaRPr lang="en-US" sz="2800" b="1"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p:cNvSpPr/>
          <p:nvPr/>
        </p:nvSpPr>
        <p:spPr>
          <a:xfrm>
            <a:off x="-76200" y="1654504"/>
            <a:ext cx="3125735" cy="769441"/>
          </a:xfrm>
          <a:prstGeom prst="rect">
            <a:avLst/>
          </a:prstGeom>
          <a:noFill/>
        </p:spPr>
        <p:txBody>
          <a:bodyPr wrap="square" lIns="91440" tIns="45720" rIns="91440" bIns="45720">
            <a:spAutoFit/>
          </a:bodyPr>
          <a:lstStyle/>
          <a:p>
            <a:pPr algn="ctr"/>
            <a:r>
              <a:rPr lang="en-US" sz="4400" b="1" dirty="0" smtClean="0">
                <a:ln w="0"/>
                <a:solidFill>
                  <a:schemeClr val="accent1"/>
                </a:solidFill>
                <a:effectLst>
                  <a:outerShdw blurRad="38100" dist="25400" dir="5400000" algn="ctr" rotWithShape="0">
                    <a:srgbClr val="6E747A">
                      <a:alpha val="43000"/>
                    </a:srgbClr>
                  </a:outerShdw>
                </a:effectLst>
              </a:rPr>
              <a:t>INTENTION</a:t>
            </a:r>
            <a:endParaRPr lang="en-US" sz="4400" b="1"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609600" y="-24441"/>
            <a:ext cx="7707559" cy="923330"/>
          </a:xfrm>
          <a:prstGeom prst="rect">
            <a:avLst/>
          </a:prstGeom>
          <a:noFill/>
        </p:spPr>
        <p:txBody>
          <a:bodyPr wrap="non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ULTIMATE END OF MAN</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235990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4" name="Content Placeholder 2"/>
          <p:cNvSpPr txBox="1">
            <a:spLocks/>
          </p:cNvSpPr>
          <p:nvPr/>
        </p:nvSpPr>
        <p:spPr>
          <a:xfrm>
            <a:off x="7620" y="892504"/>
            <a:ext cx="9144000" cy="7620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en-US" sz="3200" b="1" dirty="0" smtClean="0">
                <a:solidFill>
                  <a:srgbClr val="FF0000"/>
                </a:solidFill>
              </a:rPr>
              <a:t>DOES IT CONFORM TO THE </a:t>
            </a:r>
            <a:r>
              <a:rPr lang="en-US" sz="3200" b="1" dirty="0" smtClean="0">
                <a:solidFill>
                  <a:srgbClr val="002060"/>
                </a:solidFill>
              </a:rPr>
              <a:t>TRUE GOOD</a:t>
            </a:r>
            <a:r>
              <a:rPr lang="en-US" sz="3200" b="1" dirty="0" smtClean="0">
                <a:solidFill>
                  <a:srgbClr val="FF0000"/>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69" y="2685882"/>
            <a:ext cx="2486373" cy="3340388"/>
          </a:xfrm>
          <a:prstGeom prst="ellipse">
            <a:avLst/>
          </a:prstGeom>
          <a:ln>
            <a:noFill/>
          </a:ln>
          <a:effectLst>
            <a:softEdge rad="112500"/>
          </a:effectLst>
        </p:spPr>
      </p:pic>
      <p:sp>
        <p:nvSpPr>
          <p:cNvPr id="10" name="Rectangle 9"/>
          <p:cNvSpPr/>
          <p:nvPr/>
        </p:nvSpPr>
        <p:spPr>
          <a:xfrm>
            <a:off x="7620" y="1952834"/>
            <a:ext cx="3125735" cy="830997"/>
          </a:xfrm>
          <a:prstGeom prst="rect">
            <a:avLst/>
          </a:prstGeom>
          <a:noFill/>
        </p:spPr>
        <p:txBody>
          <a:bodyPr wrap="square" lIns="91440" tIns="45720" rIns="91440" bIns="45720">
            <a:spAutoFit/>
          </a:bodyPr>
          <a:lstStyle/>
          <a:p>
            <a:pPr algn="ctr"/>
            <a:r>
              <a:rPr lang="en-US" sz="4800" b="1" dirty="0" smtClean="0">
                <a:ln w="0"/>
                <a:solidFill>
                  <a:schemeClr val="accent1"/>
                </a:solidFill>
                <a:effectLst>
                  <a:outerShdw blurRad="38100" dist="25400" dir="5400000" algn="ctr" rotWithShape="0">
                    <a:srgbClr val="6E747A">
                      <a:alpha val="43000"/>
                    </a:srgbClr>
                  </a:outerShdw>
                </a:effectLst>
              </a:rPr>
              <a:t>OBJECT</a:t>
            </a:r>
            <a:endParaRPr lang="en-US" sz="4800" b="1"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609600" y="-24441"/>
            <a:ext cx="7707559" cy="923330"/>
          </a:xfrm>
          <a:prstGeom prst="rect">
            <a:avLst/>
          </a:prstGeom>
          <a:noFill/>
        </p:spPr>
        <p:txBody>
          <a:bodyPr wrap="non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ULTIMATE END OF MAN</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7" name="Title 1"/>
          <p:cNvSpPr txBox="1">
            <a:spLocks/>
          </p:cNvSpPr>
          <p:nvPr/>
        </p:nvSpPr>
        <p:spPr>
          <a:xfrm>
            <a:off x="3276600" y="1911385"/>
            <a:ext cx="5638799" cy="1365215"/>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457200" indent="-457200">
              <a:buFont typeface="Wingdings" panose="05000000000000000000" pitchFamily="2" charset="2"/>
              <a:buChar char="ü"/>
            </a:pPr>
            <a:r>
              <a:rPr lang="en-US" sz="2400" b="1" cap="none" dirty="0" smtClean="0">
                <a:solidFill>
                  <a:srgbClr val="FF0000"/>
                </a:solidFill>
                <a:latin typeface="Arial Black" panose="020B0A04020102020204" pitchFamily="34" charset="0"/>
              </a:rPr>
              <a:t>The “matter” of the HUMAN ACT that the will chooses to perform: </a:t>
            </a:r>
            <a:r>
              <a:rPr lang="en-US" sz="1600" b="1" cap="none" dirty="0" smtClean="0">
                <a:solidFill>
                  <a:schemeClr val="bg1"/>
                </a:solidFill>
                <a:latin typeface="Arial Black" panose="020B0A04020102020204" pitchFamily="34" charset="0"/>
              </a:rPr>
              <a:t>a good toward which the will deliberately directs itself</a:t>
            </a:r>
            <a:endParaRPr lang="en-US" sz="3200" b="1" cap="none" dirty="0" smtClean="0">
              <a:solidFill>
                <a:schemeClr val="bg1"/>
              </a:solidFill>
              <a:latin typeface="Arial Black" panose="020B0A04020102020204" pitchFamily="34" charset="0"/>
            </a:endParaRPr>
          </a:p>
        </p:txBody>
      </p:sp>
      <p:sp>
        <p:nvSpPr>
          <p:cNvPr id="8" name="Title 1"/>
          <p:cNvSpPr txBox="1">
            <a:spLocks/>
          </p:cNvSpPr>
          <p:nvPr/>
        </p:nvSpPr>
        <p:spPr>
          <a:xfrm>
            <a:off x="3276600" y="3429000"/>
            <a:ext cx="5638799" cy="1136615"/>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457200" indent="-457200">
              <a:buFont typeface="Wingdings" panose="05000000000000000000" pitchFamily="2" charset="2"/>
              <a:buChar char="ü"/>
            </a:pPr>
            <a:r>
              <a:rPr lang="en-US" sz="2600" b="1" cap="none" dirty="0" smtClean="0">
                <a:solidFill>
                  <a:srgbClr val="FF0000"/>
                </a:solidFill>
                <a:latin typeface="Arial Black" panose="020B0A04020102020204" pitchFamily="34" charset="0"/>
              </a:rPr>
              <a:t>Whether an act of will is GOOD or BAD depends upon the object</a:t>
            </a:r>
          </a:p>
        </p:txBody>
      </p:sp>
      <p:sp>
        <p:nvSpPr>
          <p:cNvPr id="9" name="Title 1"/>
          <p:cNvSpPr txBox="1">
            <a:spLocks/>
          </p:cNvSpPr>
          <p:nvPr/>
        </p:nvSpPr>
        <p:spPr>
          <a:xfrm>
            <a:off x="3276600" y="4765557"/>
            <a:ext cx="5638799" cy="1330443"/>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457200" indent="-457200">
              <a:buFont typeface="Wingdings" panose="05000000000000000000" pitchFamily="2" charset="2"/>
              <a:buChar char="ü"/>
            </a:pPr>
            <a:r>
              <a:rPr lang="en-US" sz="2600" b="1" cap="none" dirty="0" smtClean="0">
                <a:solidFill>
                  <a:srgbClr val="FF0000"/>
                </a:solidFill>
                <a:latin typeface="Arial Black" panose="020B0A04020102020204" pitchFamily="34" charset="0"/>
              </a:rPr>
              <a:t>There are INTRINSICALLY EVIL ACTS: abortion, euthanasia, murder</a:t>
            </a:r>
          </a:p>
        </p:txBody>
      </p:sp>
    </p:spTree>
    <p:extLst>
      <p:ext uri="{BB962C8B-B14F-4D97-AF65-F5344CB8AC3E}">
        <p14:creationId xmlns:p14="http://schemas.microsoft.com/office/powerpoint/2010/main" val="3437683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4" name="Content Placeholder 2"/>
          <p:cNvSpPr txBox="1">
            <a:spLocks/>
          </p:cNvSpPr>
          <p:nvPr/>
        </p:nvSpPr>
        <p:spPr>
          <a:xfrm>
            <a:off x="7620" y="892504"/>
            <a:ext cx="9144000" cy="7620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en-US" sz="3200" b="1" dirty="0" smtClean="0">
                <a:solidFill>
                  <a:srgbClr val="FF0000"/>
                </a:solidFill>
              </a:rPr>
              <a:t>DOES IT CONFORM TO THE </a:t>
            </a:r>
            <a:r>
              <a:rPr lang="en-US" sz="3200" b="1" dirty="0" smtClean="0">
                <a:solidFill>
                  <a:srgbClr val="002060"/>
                </a:solidFill>
              </a:rPr>
              <a:t>TRUE GOOD</a:t>
            </a:r>
            <a:r>
              <a:rPr lang="en-US" sz="3200" b="1" dirty="0" smtClean="0">
                <a:solidFill>
                  <a:srgbClr val="FF0000"/>
                </a:solidFill>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14599"/>
            <a:ext cx="2317032" cy="3598061"/>
          </a:xfrm>
          <a:prstGeom prst="rect">
            <a:avLst/>
          </a:prstGeom>
        </p:spPr>
      </p:pic>
      <p:sp>
        <p:nvSpPr>
          <p:cNvPr id="12" name="Rectangle 11"/>
          <p:cNvSpPr/>
          <p:nvPr/>
        </p:nvSpPr>
        <p:spPr>
          <a:xfrm>
            <a:off x="-76200" y="1654504"/>
            <a:ext cx="3125735" cy="769441"/>
          </a:xfrm>
          <a:prstGeom prst="rect">
            <a:avLst/>
          </a:prstGeom>
          <a:noFill/>
        </p:spPr>
        <p:txBody>
          <a:bodyPr wrap="square" lIns="91440" tIns="45720" rIns="91440" bIns="45720">
            <a:spAutoFit/>
          </a:bodyPr>
          <a:lstStyle/>
          <a:p>
            <a:pPr algn="ctr"/>
            <a:r>
              <a:rPr lang="en-US" sz="4400" b="1" dirty="0" smtClean="0">
                <a:ln w="0"/>
                <a:solidFill>
                  <a:schemeClr val="accent1"/>
                </a:solidFill>
                <a:effectLst>
                  <a:outerShdw blurRad="38100" dist="25400" dir="5400000" algn="ctr" rotWithShape="0">
                    <a:srgbClr val="6E747A">
                      <a:alpha val="43000"/>
                    </a:srgbClr>
                  </a:outerShdw>
                </a:effectLst>
              </a:rPr>
              <a:t>INTENTION</a:t>
            </a:r>
            <a:endParaRPr lang="en-US" sz="4400" b="1"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609600" y="-24441"/>
            <a:ext cx="7707559" cy="923330"/>
          </a:xfrm>
          <a:prstGeom prst="rect">
            <a:avLst/>
          </a:prstGeom>
          <a:noFill/>
        </p:spPr>
        <p:txBody>
          <a:bodyPr wrap="non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ULTIMATE END OF MAN</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7" name="Title 1"/>
          <p:cNvSpPr txBox="1">
            <a:spLocks/>
          </p:cNvSpPr>
          <p:nvPr/>
        </p:nvSpPr>
        <p:spPr>
          <a:xfrm>
            <a:off x="3276601" y="2057400"/>
            <a:ext cx="5638799" cy="1365215"/>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457200" indent="-457200">
              <a:buFont typeface="Wingdings" panose="05000000000000000000" pitchFamily="2" charset="2"/>
              <a:buChar char="ü"/>
            </a:pPr>
            <a:r>
              <a:rPr lang="en-US" b="1" cap="none" dirty="0" smtClean="0">
                <a:solidFill>
                  <a:srgbClr val="FF0000"/>
                </a:solidFill>
                <a:latin typeface="Arial Black" panose="020B0A04020102020204" pitchFamily="34" charset="0"/>
              </a:rPr>
              <a:t>Result desired by the agent in performing the act</a:t>
            </a:r>
          </a:p>
        </p:txBody>
      </p:sp>
      <p:sp>
        <p:nvSpPr>
          <p:cNvPr id="8" name="Title 1"/>
          <p:cNvSpPr txBox="1">
            <a:spLocks/>
          </p:cNvSpPr>
          <p:nvPr/>
        </p:nvSpPr>
        <p:spPr>
          <a:xfrm>
            <a:off x="3276600" y="3612271"/>
            <a:ext cx="5638799" cy="953343"/>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457200" indent="-457200">
              <a:buFont typeface="Wingdings" panose="05000000000000000000" pitchFamily="2" charset="2"/>
              <a:buChar char="ü"/>
            </a:pPr>
            <a:r>
              <a:rPr lang="en-US" b="1" cap="none" dirty="0" smtClean="0">
                <a:solidFill>
                  <a:srgbClr val="FF0000"/>
                </a:solidFill>
                <a:latin typeface="Arial Black" panose="020B0A04020102020204" pitchFamily="34" charset="0"/>
              </a:rPr>
              <a:t>Bad intentions can make good acts bad</a:t>
            </a:r>
          </a:p>
        </p:txBody>
      </p:sp>
      <p:sp>
        <p:nvSpPr>
          <p:cNvPr id="10" name="Title 1"/>
          <p:cNvSpPr txBox="1">
            <a:spLocks/>
          </p:cNvSpPr>
          <p:nvPr/>
        </p:nvSpPr>
        <p:spPr>
          <a:xfrm>
            <a:off x="3276600" y="4765557"/>
            <a:ext cx="5638799" cy="1330443"/>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457200" indent="-457200">
              <a:buFont typeface="Wingdings" panose="05000000000000000000" pitchFamily="2" charset="2"/>
              <a:buChar char="ü"/>
            </a:pPr>
            <a:r>
              <a:rPr lang="en-US" b="1" cap="none" dirty="0" smtClean="0">
                <a:solidFill>
                  <a:srgbClr val="FF0000"/>
                </a:solidFill>
                <a:latin typeface="Arial Black" panose="020B0A04020102020204" pitchFamily="34" charset="0"/>
              </a:rPr>
              <a:t>Good intentions can NEVER make bad acts good.</a:t>
            </a:r>
          </a:p>
        </p:txBody>
      </p:sp>
    </p:spTree>
    <p:extLst>
      <p:ext uri="{BB962C8B-B14F-4D97-AF65-F5344CB8AC3E}">
        <p14:creationId xmlns:p14="http://schemas.microsoft.com/office/powerpoint/2010/main" val="629527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4" name="Content Placeholder 2"/>
          <p:cNvSpPr txBox="1">
            <a:spLocks/>
          </p:cNvSpPr>
          <p:nvPr/>
        </p:nvSpPr>
        <p:spPr>
          <a:xfrm>
            <a:off x="7620" y="892504"/>
            <a:ext cx="9144000" cy="7620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en-US" sz="3200" b="1" dirty="0" smtClean="0">
                <a:solidFill>
                  <a:srgbClr val="FF0000"/>
                </a:solidFill>
              </a:rPr>
              <a:t>DOES IT CONFORM TO THE </a:t>
            </a:r>
            <a:r>
              <a:rPr lang="en-US" sz="3200" b="1" dirty="0" smtClean="0">
                <a:solidFill>
                  <a:srgbClr val="002060"/>
                </a:solidFill>
              </a:rPr>
              <a:t>TRUE GOOD</a:t>
            </a:r>
            <a:r>
              <a:rPr lang="en-US" sz="3200" b="1" dirty="0" smtClean="0">
                <a:solidFill>
                  <a:srgbClr val="FF0000"/>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90" y="4531638"/>
            <a:ext cx="2738550" cy="154315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290" y="2473813"/>
            <a:ext cx="2738550" cy="2057825"/>
          </a:xfrm>
          <a:prstGeom prst="rect">
            <a:avLst/>
          </a:prstGeom>
        </p:spPr>
      </p:pic>
      <p:sp>
        <p:nvSpPr>
          <p:cNvPr id="11" name="Rectangle 10"/>
          <p:cNvSpPr/>
          <p:nvPr/>
        </p:nvSpPr>
        <p:spPr>
          <a:xfrm>
            <a:off x="31955" y="1900535"/>
            <a:ext cx="3044885" cy="461665"/>
          </a:xfrm>
          <a:prstGeom prst="rect">
            <a:avLst/>
          </a:prstGeom>
          <a:noFill/>
        </p:spPr>
        <p:txBody>
          <a:bodyPr wrap="square" lIns="91440" tIns="45720" rIns="91440" bIns="45720">
            <a:spAutoFit/>
          </a:bodyPr>
          <a:lstStyle/>
          <a:p>
            <a:pPr algn="ctr"/>
            <a:r>
              <a:rPr lang="en-US" sz="2400" b="1" dirty="0" smtClean="0">
                <a:ln w="0"/>
                <a:solidFill>
                  <a:schemeClr val="accent1"/>
                </a:solidFill>
                <a:effectLst>
                  <a:outerShdw blurRad="38100" dist="25400" dir="5400000" algn="ctr" rotWithShape="0">
                    <a:srgbClr val="6E747A">
                      <a:alpha val="43000"/>
                    </a:srgbClr>
                  </a:outerShdw>
                </a:effectLst>
              </a:rPr>
              <a:t>CIRCUMSTANCES</a:t>
            </a:r>
            <a:endParaRPr lang="en-US" sz="2400" b="1"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609600" y="-24441"/>
            <a:ext cx="7707559" cy="923330"/>
          </a:xfrm>
          <a:prstGeom prst="rect">
            <a:avLst/>
          </a:prstGeom>
          <a:noFill/>
        </p:spPr>
        <p:txBody>
          <a:bodyPr wrap="non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ULTIMATE END OF MAN</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9" name="Title 1"/>
          <p:cNvSpPr txBox="1">
            <a:spLocks/>
          </p:cNvSpPr>
          <p:nvPr/>
        </p:nvSpPr>
        <p:spPr>
          <a:xfrm>
            <a:off x="3276601" y="1828800"/>
            <a:ext cx="5638799" cy="1365215"/>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457200" indent="-457200">
              <a:buFont typeface="Wingdings" panose="05000000000000000000" pitchFamily="2" charset="2"/>
              <a:buChar char="ü"/>
            </a:pPr>
            <a:r>
              <a:rPr lang="en-US" sz="2400" b="1" cap="none" dirty="0" smtClean="0">
                <a:solidFill>
                  <a:srgbClr val="FF0000"/>
                </a:solidFill>
                <a:latin typeface="Arial Black" panose="020B0A04020102020204" pitchFamily="34" charset="0"/>
              </a:rPr>
              <a:t>Situations and consequences surrounding the performance of the act.</a:t>
            </a:r>
          </a:p>
        </p:txBody>
      </p:sp>
      <p:sp>
        <p:nvSpPr>
          <p:cNvPr id="10" name="Title 1"/>
          <p:cNvSpPr txBox="1">
            <a:spLocks/>
          </p:cNvSpPr>
          <p:nvPr/>
        </p:nvSpPr>
        <p:spPr>
          <a:xfrm>
            <a:off x="3276600" y="3383671"/>
            <a:ext cx="5638799" cy="953343"/>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457200" indent="-457200">
              <a:buFont typeface="Wingdings" panose="05000000000000000000" pitchFamily="2" charset="2"/>
              <a:buChar char="ü"/>
            </a:pPr>
            <a:r>
              <a:rPr lang="en-US" b="1" cap="none" dirty="0" smtClean="0">
                <a:solidFill>
                  <a:srgbClr val="FF0000"/>
                </a:solidFill>
                <a:latin typeface="Arial Black" panose="020B0A04020102020204" pitchFamily="34" charset="0"/>
              </a:rPr>
              <a:t>They do not CHANGE the nature of an act </a:t>
            </a:r>
          </a:p>
        </p:txBody>
      </p:sp>
      <p:sp>
        <p:nvSpPr>
          <p:cNvPr id="12" name="Title 1"/>
          <p:cNvSpPr txBox="1">
            <a:spLocks/>
          </p:cNvSpPr>
          <p:nvPr/>
        </p:nvSpPr>
        <p:spPr>
          <a:xfrm>
            <a:off x="3276600" y="4526671"/>
            <a:ext cx="5638799" cy="156933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457200" indent="-457200">
              <a:buFont typeface="Wingdings" panose="05000000000000000000" pitchFamily="2" charset="2"/>
              <a:buChar char="ü"/>
            </a:pPr>
            <a:r>
              <a:rPr lang="en-US" sz="2400" b="1" cap="none" dirty="0" smtClean="0">
                <a:solidFill>
                  <a:srgbClr val="FF0000"/>
                </a:solidFill>
                <a:latin typeface="Arial Black" panose="020B0A04020102020204" pitchFamily="34" charset="0"/>
              </a:rPr>
              <a:t>They contribute to increasing / diminishing of the morality of acts &amp; the responsibility or culpability of the agents.</a:t>
            </a:r>
          </a:p>
        </p:txBody>
      </p:sp>
    </p:spTree>
    <p:extLst>
      <p:ext uri="{BB962C8B-B14F-4D97-AF65-F5344CB8AC3E}">
        <p14:creationId xmlns:p14="http://schemas.microsoft.com/office/powerpoint/2010/main" val="3469091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81000"/>
            <a:ext cx="9136380" cy="1600200"/>
          </a:xfrm>
          <a:solidFill>
            <a:srgbClr val="002060"/>
          </a:solidFill>
        </p:spPr>
        <p:txBody>
          <a:bodyPr>
            <a:noAutofit/>
          </a:bodyPr>
          <a:lstStyle/>
          <a:p>
            <a:pPr marL="0" indent="0" algn="ctr">
              <a:buNone/>
            </a:pPr>
            <a:r>
              <a:rPr lang="en-US" sz="5400" b="1" dirty="0" smtClean="0">
                <a:solidFill>
                  <a:srgbClr val="FFFF00"/>
                </a:solidFill>
              </a:rPr>
              <a:t>RELATIONSHIPS AMONG THE THREE ELEMENTS</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6" name="Content Placeholder 2"/>
          <p:cNvSpPr txBox="1">
            <a:spLocks/>
          </p:cNvSpPr>
          <p:nvPr/>
        </p:nvSpPr>
        <p:spPr>
          <a:xfrm>
            <a:off x="7620" y="2590800"/>
            <a:ext cx="9144000" cy="15240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en-US" sz="3200" b="1" dirty="0" smtClean="0">
                <a:solidFill>
                  <a:srgbClr val="FF0000"/>
                </a:solidFill>
              </a:rPr>
              <a:t>ANY ONE OF THE THREE ELEMENTS ALONE IS ENOUGH TO MAKE AN ACT EVIL, BUT ONE ALONE IS NOT ENOUGH TO MAKE IT GOOD</a:t>
            </a:r>
          </a:p>
        </p:txBody>
      </p:sp>
      <p:sp>
        <p:nvSpPr>
          <p:cNvPr id="2" name="Rectangle 1"/>
          <p:cNvSpPr/>
          <p:nvPr/>
        </p:nvSpPr>
        <p:spPr>
          <a:xfrm>
            <a:off x="1465743" y="4369334"/>
            <a:ext cx="6893887" cy="1384995"/>
          </a:xfrm>
          <a:prstGeom prst="rect">
            <a:avLst/>
          </a:prstGeom>
        </p:spPr>
        <p:txBody>
          <a:bodyPr wrap="square">
            <a:spAutoFit/>
          </a:bodyPr>
          <a:lstStyle/>
          <a:p>
            <a:pPr algn="ctr"/>
            <a:r>
              <a:rPr lang="en-US" sz="2800" b="1" dirty="0" smtClean="0">
                <a:solidFill>
                  <a:schemeClr val="bg1"/>
                </a:solidFill>
              </a:rPr>
              <a:t>For a human act to be good, you must:</a:t>
            </a:r>
          </a:p>
          <a:p>
            <a:pPr algn="ctr"/>
            <a:r>
              <a:rPr lang="en-US" sz="2800" b="1" dirty="0" smtClean="0">
                <a:solidFill>
                  <a:srgbClr val="C00000"/>
                </a:solidFill>
              </a:rPr>
              <a:t>“DO THE RIGHT THING FOR THE RIGHT REASON IN THE RIGHT WAY”.</a:t>
            </a:r>
            <a:endParaRPr lang="en-US" sz="2800" b="1" dirty="0">
              <a:solidFill>
                <a:srgbClr val="C00000"/>
              </a:solidFill>
            </a:endParaRPr>
          </a:p>
        </p:txBody>
      </p:sp>
    </p:spTree>
    <p:extLst>
      <p:ext uri="{BB962C8B-B14F-4D97-AF65-F5344CB8AC3E}">
        <p14:creationId xmlns:p14="http://schemas.microsoft.com/office/powerpoint/2010/main" val="3261351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81000"/>
            <a:ext cx="9136380" cy="1600200"/>
          </a:xfrm>
          <a:solidFill>
            <a:srgbClr val="002060"/>
          </a:solidFill>
        </p:spPr>
        <p:txBody>
          <a:bodyPr>
            <a:noAutofit/>
          </a:bodyPr>
          <a:lstStyle/>
          <a:p>
            <a:pPr marL="0" indent="0" algn="ctr">
              <a:buNone/>
            </a:pPr>
            <a:r>
              <a:rPr lang="en-US" sz="5400" b="1" dirty="0" smtClean="0">
                <a:solidFill>
                  <a:srgbClr val="FFFF00"/>
                </a:solidFill>
              </a:rPr>
              <a:t>3 OVERSIMPLIFIED MORALITIES</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6" name="Content Placeholder 2"/>
          <p:cNvSpPr txBox="1">
            <a:spLocks/>
          </p:cNvSpPr>
          <p:nvPr/>
        </p:nvSpPr>
        <p:spPr>
          <a:xfrm>
            <a:off x="7620" y="2286000"/>
            <a:ext cx="9144000" cy="33528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514350" indent="-514350">
              <a:buClr>
                <a:srgbClr val="C00000"/>
              </a:buClr>
              <a:buFont typeface="+mj-lt"/>
              <a:buAutoNum type="arabicPeriod"/>
            </a:pPr>
            <a:r>
              <a:rPr lang="en-US" sz="3200" b="1" dirty="0" smtClean="0">
                <a:solidFill>
                  <a:srgbClr val="C00000"/>
                </a:solidFill>
              </a:rPr>
              <a:t>LEGALISM stresses OBJECTIVE ACT ITSELF.</a:t>
            </a:r>
          </a:p>
          <a:p>
            <a:pPr marL="514350" indent="-514350">
              <a:buClr>
                <a:srgbClr val="C00000"/>
              </a:buClr>
              <a:buFont typeface="+mj-lt"/>
              <a:buAutoNum type="arabicPeriod"/>
            </a:pPr>
            <a:r>
              <a:rPr lang="en-US" sz="3200" b="1" dirty="0" smtClean="0">
                <a:solidFill>
                  <a:srgbClr val="C00000"/>
                </a:solidFill>
              </a:rPr>
              <a:t>SUBJECTIVISM stresses the SUBJECTIVE INTENTION.</a:t>
            </a:r>
          </a:p>
          <a:p>
            <a:pPr marL="514350" indent="-514350">
              <a:buClr>
                <a:srgbClr val="C00000"/>
              </a:buClr>
              <a:buFont typeface="+mj-lt"/>
              <a:buAutoNum type="arabicPeriod"/>
            </a:pPr>
            <a:r>
              <a:rPr lang="en-US" sz="3200" b="1" dirty="0" smtClean="0">
                <a:solidFill>
                  <a:srgbClr val="C00000"/>
                </a:solidFill>
              </a:rPr>
              <a:t>MORAL RELATIVISM (Situation Ethics) stresses changing situations or CIRCUMSTANCES.</a:t>
            </a:r>
          </a:p>
        </p:txBody>
      </p:sp>
    </p:spTree>
    <p:extLst>
      <p:ext uri="{BB962C8B-B14F-4D97-AF65-F5344CB8AC3E}">
        <p14:creationId xmlns:p14="http://schemas.microsoft.com/office/powerpoint/2010/main" val="179597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81000"/>
            <a:ext cx="9136380" cy="1600200"/>
          </a:xfrm>
          <a:solidFill>
            <a:srgbClr val="002060"/>
          </a:solidFill>
        </p:spPr>
        <p:txBody>
          <a:bodyPr>
            <a:noAutofit/>
          </a:bodyPr>
          <a:lstStyle/>
          <a:p>
            <a:pPr marL="0" indent="0" algn="ctr">
              <a:buNone/>
            </a:pPr>
            <a:r>
              <a:rPr lang="en-US" sz="5400" b="1" dirty="0" smtClean="0">
                <a:solidFill>
                  <a:srgbClr val="FFFF00"/>
                </a:solidFill>
              </a:rPr>
              <a:t>THE THREE (3) RELATIONSHIPS</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6" name="Content Placeholder 2"/>
          <p:cNvSpPr txBox="1">
            <a:spLocks/>
          </p:cNvSpPr>
          <p:nvPr/>
        </p:nvSpPr>
        <p:spPr>
          <a:xfrm>
            <a:off x="7620" y="2590800"/>
            <a:ext cx="9144000" cy="15240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r>
              <a:rPr lang="en-US" sz="3200" b="1" dirty="0" smtClean="0">
                <a:solidFill>
                  <a:srgbClr val="FF0000"/>
                </a:solidFill>
              </a:rPr>
              <a:t>Every person in the world is related, in right or wrong ways: (1) to OTHERS; (2) to SELF; and (3) to GOD.</a:t>
            </a:r>
          </a:p>
        </p:txBody>
      </p:sp>
      <p:sp>
        <p:nvSpPr>
          <p:cNvPr id="2" name="Rectangle 1"/>
          <p:cNvSpPr/>
          <p:nvPr/>
        </p:nvSpPr>
        <p:spPr>
          <a:xfrm>
            <a:off x="1945313" y="4482405"/>
            <a:ext cx="5446087" cy="1384995"/>
          </a:xfrm>
          <a:prstGeom prst="rect">
            <a:avLst/>
          </a:prstGeom>
        </p:spPr>
        <p:txBody>
          <a:bodyPr wrap="square">
            <a:spAutoFit/>
          </a:bodyPr>
          <a:lstStyle/>
          <a:p>
            <a:pPr algn="ctr"/>
            <a:r>
              <a:rPr lang="en-US" sz="2800" b="1" dirty="0">
                <a:solidFill>
                  <a:srgbClr val="FFFF00"/>
                </a:solidFill>
              </a:rPr>
              <a:t>HOW ARE YOUR RELATIONSHIPS with others, yourself and God?</a:t>
            </a:r>
          </a:p>
        </p:txBody>
      </p:sp>
    </p:spTree>
    <p:extLst>
      <p:ext uri="{BB962C8B-B14F-4D97-AF65-F5344CB8AC3E}">
        <p14:creationId xmlns:p14="http://schemas.microsoft.com/office/powerpoint/2010/main" val="102532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81000"/>
            <a:ext cx="9136380" cy="1600200"/>
          </a:xfrm>
          <a:solidFill>
            <a:srgbClr val="002060"/>
          </a:solidFill>
        </p:spPr>
        <p:txBody>
          <a:bodyPr>
            <a:noAutofit/>
          </a:bodyPr>
          <a:lstStyle/>
          <a:p>
            <a:pPr marL="0" indent="0" algn="ctr">
              <a:buNone/>
            </a:pPr>
            <a:r>
              <a:rPr lang="en-US" sz="5400" b="1" dirty="0" smtClean="0">
                <a:solidFill>
                  <a:srgbClr val="FFFF00"/>
                </a:solidFill>
              </a:rPr>
              <a:t>THE THREE (3) PARTS OF MORALITY</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6" name="Content Placeholder 2"/>
          <p:cNvSpPr txBox="1">
            <a:spLocks/>
          </p:cNvSpPr>
          <p:nvPr/>
        </p:nvSpPr>
        <p:spPr>
          <a:xfrm>
            <a:off x="7620" y="2590800"/>
            <a:ext cx="9144000" cy="35814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514350" indent="-514350">
              <a:buClr>
                <a:srgbClr val="C00000"/>
              </a:buClr>
              <a:buFont typeface="Wingdings 3" panose="05040102010807070707" pitchFamily="18" charset="2"/>
              <a:buAutoNum type="arabicParenR"/>
            </a:pPr>
            <a:r>
              <a:rPr lang="en-US" sz="3200" b="1" dirty="0" smtClean="0">
                <a:solidFill>
                  <a:srgbClr val="FF0000"/>
                </a:solidFill>
              </a:rPr>
              <a:t>SOCIAL ETHICS: your relationship with others</a:t>
            </a:r>
          </a:p>
          <a:p>
            <a:pPr marL="514350" indent="-514350">
              <a:buClr>
                <a:srgbClr val="C00000"/>
              </a:buClr>
              <a:buFont typeface="Wingdings 3" panose="05040102010807070707" pitchFamily="18" charset="2"/>
              <a:buAutoNum type="arabicParenR"/>
            </a:pPr>
            <a:r>
              <a:rPr lang="en-US" sz="3200" b="1" dirty="0" smtClean="0">
                <a:solidFill>
                  <a:srgbClr val="FF0000"/>
                </a:solidFill>
              </a:rPr>
              <a:t>INDIVIDUAL ETHICS: your relationship to yourself; virtues and vices, character</a:t>
            </a:r>
          </a:p>
          <a:p>
            <a:pPr marL="514350" indent="-514350">
              <a:buClr>
                <a:srgbClr val="C00000"/>
              </a:buClr>
              <a:buFont typeface="Wingdings 3" panose="05040102010807070707" pitchFamily="18" charset="2"/>
              <a:buAutoNum type="arabicParenR"/>
            </a:pPr>
            <a:r>
              <a:rPr lang="en-US" sz="3200" b="1" dirty="0" smtClean="0">
                <a:solidFill>
                  <a:srgbClr val="FF0000"/>
                </a:solidFill>
              </a:rPr>
              <a:t>LIFE OF PIETY: your relationship with God</a:t>
            </a:r>
          </a:p>
        </p:txBody>
      </p:sp>
    </p:spTree>
    <p:extLst>
      <p:ext uri="{BB962C8B-B14F-4D97-AF65-F5344CB8AC3E}">
        <p14:creationId xmlns:p14="http://schemas.microsoft.com/office/powerpoint/2010/main" val="4244453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par>
                          <p:cTn id="10" fill="hold">
                            <p:stCondLst>
                              <p:cond delay="10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9" dur="10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 calcmode="lin" valueType="num">
                                      <p:cBhvr>
                                        <p:cTn id="3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build="p"/>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81000"/>
            <a:ext cx="9136380" cy="1600200"/>
          </a:xfrm>
          <a:solidFill>
            <a:srgbClr val="002060"/>
          </a:solidFill>
        </p:spPr>
        <p:txBody>
          <a:bodyPr>
            <a:noAutofit/>
          </a:bodyPr>
          <a:lstStyle/>
          <a:p>
            <a:pPr marL="0" indent="0" algn="ctr">
              <a:buNone/>
            </a:pPr>
            <a:r>
              <a:rPr lang="en-US" sz="5400" b="1" dirty="0" smtClean="0">
                <a:solidFill>
                  <a:srgbClr val="FFFF00"/>
                </a:solidFill>
              </a:rPr>
              <a:t>HIERARCHY OF DEPENDENCE OF THE THREE</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6" name="Content Placeholder 2"/>
          <p:cNvSpPr txBox="1">
            <a:spLocks/>
          </p:cNvSpPr>
          <p:nvPr/>
        </p:nvSpPr>
        <p:spPr>
          <a:xfrm>
            <a:off x="7620" y="2590800"/>
            <a:ext cx="9144000" cy="22860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3200" b="1" dirty="0" smtClean="0">
                <a:solidFill>
                  <a:srgbClr val="FF0000"/>
                </a:solidFill>
              </a:rPr>
              <a:t>“We are not at peace with others because we are not at peace with ourselves, and we are not at peace with ourselves because we are not at peace with God” (Thomas Merton)</a:t>
            </a:r>
          </a:p>
        </p:txBody>
      </p:sp>
    </p:spTree>
    <p:extLst>
      <p:ext uri="{BB962C8B-B14F-4D97-AF65-F5344CB8AC3E}">
        <p14:creationId xmlns:p14="http://schemas.microsoft.com/office/powerpoint/2010/main" val="1108348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399" y="140109"/>
            <a:ext cx="5486400" cy="830997"/>
          </a:xfrm>
          <a:prstGeom prst="rect">
            <a:avLst/>
          </a:prstGeom>
          <a:solidFill>
            <a:srgbClr val="FFFF00"/>
          </a:solidFill>
        </p:spPr>
        <p:txBody>
          <a:bodyPr wrap="square">
            <a:spAutoFit/>
          </a:bodyPr>
          <a:lstStyle/>
          <a:p>
            <a:pPr algn="ctr"/>
            <a:r>
              <a:rPr lang="en-US" sz="4800" b="1" dirty="0">
                <a:solidFill>
                  <a:srgbClr val="002060"/>
                </a:solidFill>
                <a:latin typeface="Garamond" pitchFamily="18" charset="0"/>
              </a:rPr>
              <a:t>1) Ephemera</a:t>
            </a:r>
          </a:p>
        </p:txBody>
      </p:sp>
      <p:pic>
        <p:nvPicPr>
          <p:cNvPr id="4" name="Picture 3" descr="ephemera"/>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54510"/>
            <a:ext cx="5620702" cy="5791200"/>
          </a:xfrm>
          <a:prstGeom prst="rect">
            <a:avLst/>
          </a:prstGeom>
          <a:noFill/>
          <a:ln>
            <a:noFill/>
          </a:ln>
        </p:spPr>
      </p:pic>
      <p:sp>
        <p:nvSpPr>
          <p:cNvPr id="3" name="Rectangle 2"/>
          <p:cNvSpPr/>
          <p:nvPr/>
        </p:nvSpPr>
        <p:spPr>
          <a:xfrm>
            <a:off x="5773102" y="189460"/>
            <a:ext cx="3336485" cy="6555641"/>
          </a:xfrm>
          <a:prstGeom prst="rect">
            <a:avLst/>
          </a:prstGeom>
          <a:solidFill>
            <a:srgbClr val="00FFFF"/>
          </a:solidFill>
        </p:spPr>
        <p:txBody>
          <a:bodyPr wrap="square">
            <a:spAutoFit/>
          </a:bodyPr>
          <a:lstStyle/>
          <a:p>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Items that are disposable or “short-lived” and usually collected by libraries for their graphic qualities or cultural significance such as menus, tickets, bookmarks, pamphlets, etc</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All that paper you’ve been meaning to clean out of your desk!</a:t>
            </a:r>
            <a:endParaRPr lang="en-US" sz="32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851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04800"/>
            <a:ext cx="9136380" cy="1600200"/>
          </a:xfrm>
          <a:solidFill>
            <a:srgbClr val="002060"/>
          </a:solidFill>
        </p:spPr>
        <p:txBody>
          <a:bodyPr>
            <a:noAutofit/>
          </a:bodyPr>
          <a:lstStyle/>
          <a:p>
            <a:pPr marL="0" indent="0" algn="ctr">
              <a:buNone/>
            </a:pPr>
            <a:r>
              <a:rPr lang="en-US" sz="5400" b="1" dirty="0" smtClean="0">
                <a:solidFill>
                  <a:srgbClr val="FFFF00"/>
                </a:solidFill>
              </a:rPr>
              <a:t>LOVE: THE MOST BASIC MORAL VALUE</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6" name="Content Placeholder 2"/>
          <p:cNvSpPr txBox="1">
            <a:spLocks/>
          </p:cNvSpPr>
          <p:nvPr/>
        </p:nvSpPr>
        <p:spPr>
          <a:xfrm>
            <a:off x="0" y="2819400"/>
            <a:ext cx="9151619" cy="27432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en-US" sz="4400" b="1" dirty="0" smtClean="0">
                <a:solidFill>
                  <a:srgbClr val="FF0000"/>
                </a:solidFill>
              </a:rPr>
              <a:t>Love is the most basic human motive, the strongest human energy, and the most important human relationship.</a:t>
            </a:r>
          </a:p>
        </p:txBody>
      </p:sp>
    </p:spTree>
    <p:extLst>
      <p:ext uri="{BB962C8B-B14F-4D97-AF65-F5344CB8AC3E}">
        <p14:creationId xmlns:p14="http://schemas.microsoft.com/office/powerpoint/2010/main" val="1741072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81000"/>
            <a:ext cx="9136380" cy="1600200"/>
          </a:xfrm>
          <a:solidFill>
            <a:srgbClr val="002060"/>
          </a:solidFill>
        </p:spPr>
        <p:txBody>
          <a:bodyPr>
            <a:noAutofit/>
          </a:bodyPr>
          <a:lstStyle/>
          <a:p>
            <a:pPr marL="0" indent="0" algn="ctr">
              <a:buNone/>
            </a:pPr>
            <a:r>
              <a:rPr lang="en-US" sz="4800" b="1" dirty="0" smtClean="0">
                <a:solidFill>
                  <a:srgbClr val="FFFF00"/>
                </a:solidFill>
              </a:rPr>
              <a:t>MORALITY AS ORDO AMORIS</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6" name="Content Placeholder 2"/>
          <p:cNvSpPr txBox="1">
            <a:spLocks/>
          </p:cNvSpPr>
          <p:nvPr/>
        </p:nvSpPr>
        <p:spPr>
          <a:xfrm>
            <a:off x="0" y="2476500"/>
            <a:ext cx="9122122" cy="35814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r">
              <a:buNone/>
            </a:pPr>
            <a:r>
              <a:rPr lang="en-US" sz="4800" b="1" dirty="0" smtClean="0">
                <a:solidFill>
                  <a:srgbClr val="FF0000"/>
                </a:solidFill>
              </a:rPr>
              <a:t>“Morality is the right ordering of love </a:t>
            </a:r>
            <a:r>
              <a:rPr lang="en-US" sz="4800" b="1" dirty="0" smtClean="0">
                <a:solidFill>
                  <a:srgbClr val="002060"/>
                </a:solidFill>
              </a:rPr>
              <a:t>(ordo </a:t>
            </a:r>
            <a:r>
              <a:rPr lang="en-US" sz="4800" b="1" dirty="0" err="1" smtClean="0">
                <a:solidFill>
                  <a:srgbClr val="002060"/>
                </a:solidFill>
              </a:rPr>
              <a:t>amoris</a:t>
            </a:r>
            <a:r>
              <a:rPr lang="en-US" sz="4800" b="1" dirty="0" smtClean="0">
                <a:solidFill>
                  <a:srgbClr val="002060"/>
                </a:solidFill>
              </a:rPr>
              <a:t>). </a:t>
            </a:r>
            <a:r>
              <a:rPr lang="en-US" sz="4800" b="1" dirty="0" smtClean="0">
                <a:solidFill>
                  <a:srgbClr val="FF0000"/>
                </a:solidFill>
              </a:rPr>
              <a:t>Immorality is disordered love</a:t>
            </a:r>
            <a:r>
              <a:rPr lang="en-US" sz="4800" b="1" dirty="0" smtClean="0">
                <a:solidFill>
                  <a:srgbClr val="FF0000"/>
                </a:solidFill>
              </a:rPr>
              <a:t>” - </a:t>
            </a:r>
            <a:r>
              <a:rPr lang="en-US" sz="4800" b="1" dirty="0" smtClean="0">
                <a:solidFill>
                  <a:srgbClr val="FF0000"/>
                </a:solidFill>
              </a:rPr>
              <a:t>St. Augustine</a:t>
            </a:r>
          </a:p>
        </p:txBody>
      </p:sp>
    </p:spTree>
    <p:extLst>
      <p:ext uri="{BB962C8B-B14F-4D97-AF65-F5344CB8AC3E}">
        <p14:creationId xmlns:p14="http://schemas.microsoft.com/office/powerpoint/2010/main" val="330002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81000"/>
            <a:ext cx="9136380" cy="1600200"/>
          </a:xfrm>
          <a:solidFill>
            <a:srgbClr val="002060"/>
          </a:solidFill>
        </p:spPr>
        <p:txBody>
          <a:bodyPr>
            <a:noAutofit/>
          </a:bodyPr>
          <a:lstStyle/>
          <a:p>
            <a:pPr marL="0" indent="0" algn="ctr">
              <a:buNone/>
            </a:pPr>
            <a:r>
              <a:rPr lang="en-US" sz="4800" b="1" dirty="0" smtClean="0">
                <a:solidFill>
                  <a:srgbClr val="FFFF00"/>
                </a:solidFill>
              </a:rPr>
              <a:t>THE LEVELS OF LOVE</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6" name="Content Placeholder 2"/>
          <p:cNvSpPr txBox="1">
            <a:spLocks/>
          </p:cNvSpPr>
          <p:nvPr/>
        </p:nvSpPr>
        <p:spPr>
          <a:xfrm>
            <a:off x="14748" y="2209800"/>
            <a:ext cx="9136872" cy="3581400"/>
          </a:xfrm>
          <a:prstGeom prst="rect">
            <a:avLst/>
          </a:prstGeom>
          <a:solidFill>
            <a:schemeClr val="tx2">
              <a:lumMod val="20000"/>
              <a:lumOff val="80000"/>
            </a:schemeClr>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800" b="1" dirty="0" smtClean="0">
                <a:solidFill>
                  <a:srgbClr val="002060"/>
                </a:solidFill>
              </a:rPr>
              <a:t>We are able to love on </a:t>
            </a:r>
            <a:r>
              <a:rPr lang="en-US" sz="2800" b="1" dirty="0" smtClean="0">
                <a:solidFill>
                  <a:srgbClr val="002060"/>
                </a:solidFill>
              </a:rPr>
              <a:t>these</a:t>
            </a:r>
            <a:r>
              <a:rPr lang="en-US" sz="2800" b="1" dirty="0" smtClean="0">
                <a:solidFill>
                  <a:srgbClr val="002060"/>
                </a:solidFill>
              </a:rPr>
              <a:t> </a:t>
            </a:r>
            <a:r>
              <a:rPr lang="en-US" sz="2800" b="1" dirty="0" smtClean="0">
                <a:solidFill>
                  <a:srgbClr val="002060"/>
                </a:solidFill>
              </a:rPr>
              <a:t>LEVELS:</a:t>
            </a:r>
          </a:p>
          <a:p>
            <a:pPr>
              <a:buClr>
                <a:srgbClr val="C00000"/>
              </a:buClr>
              <a:buFont typeface="Wingdings" panose="05000000000000000000" pitchFamily="2" charset="2"/>
              <a:buChar char="ü"/>
            </a:pPr>
            <a:r>
              <a:rPr lang="en-US" sz="2800" b="1" dirty="0" smtClean="0">
                <a:solidFill>
                  <a:srgbClr val="FF0000"/>
                </a:solidFill>
              </a:rPr>
              <a:t>We can love what is greater than ourselves (GOD)</a:t>
            </a:r>
          </a:p>
          <a:p>
            <a:pPr>
              <a:buClr>
                <a:srgbClr val="C00000"/>
              </a:buClr>
              <a:buFont typeface="Wingdings" panose="05000000000000000000" pitchFamily="2" charset="2"/>
              <a:buChar char="ü"/>
            </a:pPr>
            <a:r>
              <a:rPr lang="en-US" sz="2800" b="1" dirty="0" smtClean="0">
                <a:solidFill>
                  <a:srgbClr val="FF0000"/>
                </a:solidFill>
              </a:rPr>
              <a:t>We can love what is equal to ourselves (OTHERS)</a:t>
            </a:r>
          </a:p>
          <a:p>
            <a:pPr>
              <a:buClr>
                <a:srgbClr val="C00000"/>
              </a:buClr>
              <a:buFont typeface="Wingdings" panose="05000000000000000000" pitchFamily="2" charset="2"/>
              <a:buChar char="ü"/>
            </a:pPr>
            <a:r>
              <a:rPr lang="en-US" sz="2800" b="1" dirty="0" smtClean="0">
                <a:solidFill>
                  <a:srgbClr val="FF0000"/>
                </a:solidFill>
              </a:rPr>
              <a:t>We can love ourselves (SELF)</a:t>
            </a:r>
          </a:p>
          <a:p>
            <a:pPr>
              <a:buClr>
                <a:srgbClr val="C00000"/>
              </a:buClr>
              <a:buFont typeface="Wingdings" panose="05000000000000000000" pitchFamily="2" charset="2"/>
              <a:buChar char="ü"/>
            </a:pPr>
            <a:r>
              <a:rPr lang="en-US" sz="2800" b="1" dirty="0" smtClean="0">
                <a:solidFill>
                  <a:srgbClr val="FF0000"/>
                </a:solidFill>
              </a:rPr>
              <a:t>We can love what is less than ourselves (THINGS)</a:t>
            </a:r>
          </a:p>
        </p:txBody>
      </p:sp>
    </p:spTree>
    <p:extLst>
      <p:ext uri="{BB962C8B-B14F-4D97-AF65-F5344CB8AC3E}">
        <p14:creationId xmlns:p14="http://schemas.microsoft.com/office/powerpoint/2010/main" val="135309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p:cTn id="42"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381000"/>
            <a:ext cx="9136380" cy="1600200"/>
          </a:xfrm>
          <a:solidFill>
            <a:srgbClr val="002060"/>
          </a:solidFill>
        </p:spPr>
        <p:txBody>
          <a:bodyPr>
            <a:noAutofit/>
          </a:bodyPr>
          <a:lstStyle/>
          <a:p>
            <a:pPr marL="0" indent="0" algn="ctr">
              <a:buNone/>
            </a:pPr>
            <a:r>
              <a:rPr lang="en-US" sz="4800" b="1" dirty="0" smtClean="0">
                <a:solidFill>
                  <a:srgbClr val="FFFF00"/>
                </a:solidFill>
              </a:rPr>
              <a:t>THE 3 LEVELS OF LOVING</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8" name="Title 1"/>
          <p:cNvSpPr txBox="1">
            <a:spLocks/>
          </p:cNvSpPr>
          <p:nvPr/>
        </p:nvSpPr>
        <p:spPr>
          <a:xfrm>
            <a:off x="0" y="2286000"/>
            <a:ext cx="9144000" cy="3505200"/>
          </a:xfrm>
          <a:prstGeom prst="rect">
            <a:avLst/>
          </a:prstGeom>
          <a:solidFill>
            <a:schemeClr val="bg2">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600" b="1" cap="none" dirty="0" smtClean="0">
                <a:solidFill>
                  <a:srgbClr val="FF0000"/>
                </a:solidFill>
                <a:latin typeface="Arial Black" panose="020B0A04020102020204" pitchFamily="34" charset="0"/>
              </a:rPr>
              <a:t>The essential moral rule for ORDO AMORIS is to love according to reality. This means:</a:t>
            </a:r>
          </a:p>
          <a:p>
            <a:pPr algn="ctr"/>
            <a:r>
              <a:rPr lang="en-US" sz="3600" b="1" cap="none" dirty="0" smtClean="0">
                <a:solidFill>
                  <a:srgbClr val="FF0000"/>
                </a:solidFill>
                <a:latin typeface="Arial Black" panose="020B0A04020102020204" pitchFamily="34" charset="0"/>
              </a:rPr>
              <a:t>ADORING GOD</a:t>
            </a:r>
          </a:p>
          <a:p>
            <a:pPr algn="ctr"/>
            <a:r>
              <a:rPr lang="en-US" sz="3600" b="1" cap="none" dirty="0" smtClean="0">
                <a:solidFill>
                  <a:srgbClr val="FF0000"/>
                </a:solidFill>
                <a:latin typeface="Arial Black" panose="020B0A04020102020204" pitchFamily="34" charset="0"/>
              </a:rPr>
              <a:t>LOVING PERSONS</a:t>
            </a:r>
          </a:p>
          <a:p>
            <a:pPr algn="ctr"/>
            <a:r>
              <a:rPr lang="en-US" sz="3600" b="1" cap="none" dirty="0" smtClean="0">
                <a:solidFill>
                  <a:srgbClr val="FF0000"/>
                </a:solidFill>
                <a:latin typeface="Arial Black" panose="020B0A04020102020204" pitchFamily="34" charset="0"/>
              </a:rPr>
              <a:t>USING THINGS</a:t>
            </a:r>
          </a:p>
        </p:txBody>
      </p:sp>
    </p:spTree>
    <p:extLst>
      <p:ext uri="{BB962C8B-B14F-4D97-AF65-F5344CB8AC3E}">
        <p14:creationId xmlns:p14="http://schemas.microsoft.com/office/powerpoint/2010/main" val="3741870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228600"/>
            <a:ext cx="9136380" cy="1600200"/>
          </a:xfrm>
          <a:solidFill>
            <a:srgbClr val="002060"/>
          </a:solidFill>
        </p:spPr>
        <p:txBody>
          <a:bodyPr>
            <a:noAutofit/>
          </a:bodyPr>
          <a:lstStyle/>
          <a:p>
            <a:pPr marL="0" indent="0" algn="ctr">
              <a:buNone/>
            </a:pPr>
            <a:r>
              <a:rPr lang="en-US" sz="4800" b="1" dirty="0" smtClean="0">
                <a:solidFill>
                  <a:srgbClr val="FFFF00"/>
                </a:solidFill>
              </a:rPr>
              <a:t>THREE BASIC MORAL PRINCIPLES TO OBSERVE</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8" name="Title 1"/>
          <p:cNvSpPr txBox="1">
            <a:spLocks/>
          </p:cNvSpPr>
          <p:nvPr/>
        </p:nvSpPr>
        <p:spPr>
          <a:xfrm>
            <a:off x="0" y="3200400"/>
            <a:ext cx="9144000" cy="1219200"/>
          </a:xfrm>
          <a:prstGeom prst="rect">
            <a:avLst/>
          </a:prstGeom>
          <a:solidFill>
            <a:schemeClr val="bg2">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600" b="1" cap="none" dirty="0" smtClean="0">
                <a:solidFill>
                  <a:srgbClr val="FF0000"/>
                </a:solidFill>
                <a:latin typeface="Arial Black" panose="020B0A04020102020204" pitchFamily="34" charset="0"/>
              </a:rPr>
              <a:t>“THE END DOES NOT JUSTIFY THE MEANS”</a:t>
            </a:r>
          </a:p>
        </p:txBody>
      </p:sp>
    </p:spTree>
    <p:extLst>
      <p:ext uri="{BB962C8B-B14F-4D97-AF65-F5344CB8AC3E}">
        <p14:creationId xmlns:p14="http://schemas.microsoft.com/office/powerpoint/2010/main" val="124835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228600"/>
            <a:ext cx="9136380" cy="1600200"/>
          </a:xfrm>
          <a:solidFill>
            <a:srgbClr val="002060"/>
          </a:solidFill>
        </p:spPr>
        <p:txBody>
          <a:bodyPr>
            <a:noAutofit/>
          </a:bodyPr>
          <a:lstStyle/>
          <a:p>
            <a:pPr marL="0" indent="0" algn="ctr">
              <a:buNone/>
            </a:pPr>
            <a:r>
              <a:rPr lang="en-US" sz="4800" b="1" dirty="0" smtClean="0">
                <a:solidFill>
                  <a:srgbClr val="FFFF00"/>
                </a:solidFill>
              </a:rPr>
              <a:t>THREE BASIC MORAL PRINCIPLES TO OBSERVE</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8" name="Title 1"/>
          <p:cNvSpPr txBox="1">
            <a:spLocks/>
          </p:cNvSpPr>
          <p:nvPr/>
        </p:nvSpPr>
        <p:spPr>
          <a:xfrm>
            <a:off x="0" y="3200400"/>
            <a:ext cx="9144000" cy="1219200"/>
          </a:xfrm>
          <a:prstGeom prst="rect">
            <a:avLst/>
          </a:prstGeom>
          <a:solidFill>
            <a:schemeClr val="bg2">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600" b="1" cap="none" dirty="0" smtClean="0">
                <a:solidFill>
                  <a:srgbClr val="FF0000"/>
                </a:solidFill>
                <a:latin typeface="Arial Black" panose="020B0A04020102020204" pitchFamily="34" charset="0"/>
              </a:rPr>
              <a:t>“DO UNTO OTHERS WHAT YOU WANT THEM TO DO UNTO YOU”</a:t>
            </a:r>
          </a:p>
        </p:txBody>
      </p:sp>
    </p:spTree>
    <p:extLst>
      <p:ext uri="{BB962C8B-B14F-4D97-AF65-F5344CB8AC3E}">
        <p14:creationId xmlns:p14="http://schemas.microsoft.com/office/powerpoint/2010/main" val="1584702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 y="228600"/>
            <a:ext cx="9136380" cy="1600200"/>
          </a:xfrm>
          <a:solidFill>
            <a:srgbClr val="002060"/>
          </a:solidFill>
        </p:spPr>
        <p:txBody>
          <a:bodyPr>
            <a:noAutofit/>
          </a:bodyPr>
          <a:lstStyle/>
          <a:p>
            <a:pPr marL="0" indent="0" algn="ctr">
              <a:buNone/>
            </a:pPr>
            <a:r>
              <a:rPr lang="en-US" sz="4800" b="1" dirty="0" smtClean="0">
                <a:solidFill>
                  <a:srgbClr val="FFFF00"/>
                </a:solidFill>
              </a:rPr>
              <a:t>THREE BASIC MORAL PRINCIPLES TO OBSERVE</a:t>
            </a:r>
          </a:p>
        </p:txBody>
      </p:sp>
      <p:sp>
        <p:nvSpPr>
          <p:cNvPr id="4" name="Content Placeholder 2"/>
          <p:cNvSpPr txBox="1">
            <a:spLocks/>
          </p:cNvSpPr>
          <p:nvPr/>
        </p:nvSpPr>
        <p:spPr>
          <a:xfrm>
            <a:off x="673755" y="3124200"/>
            <a:ext cx="8477865" cy="2667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Font typeface="Wingdings 3" panose="05040102010807070707" pitchFamily="18" charset="2"/>
              <a:buNone/>
            </a:pPr>
            <a:endParaRPr lang="en-US" sz="4400" b="1" dirty="0" smtClean="0">
              <a:solidFill>
                <a:schemeClr val="bg1"/>
              </a:solidFill>
            </a:endParaRPr>
          </a:p>
        </p:txBody>
      </p:sp>
      <p:sp>
        <p:nvSpPr>
          <p:cNvPr id="5" name="Title 1"/>
          <p:cNvSpPr txBox="1">
            <a:spLocks/>
          </p:cNvSpPr>
          <p:nvPr/>
        </p:nvSpPr>
        <p:spPr>
          <a:xfrm>
            <a:off x="7620" y="6324600"/>
            <a:ext cx="9144000" cy="5334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cap="none" dirty="0" smtClean="0">
                <a:solidFill>
                  <a:srgbClr val="FF0000"/>
                </a:solidFill>
                <a:latin typeface="Arial Black" panose="020B0A04020102020204" pitchFamily="34" charset="0"/>
              </a:rPr>
              <a:t>FUNDAMENTAL PRINCIPLES OF MORALITY</a:t>
            </a:r>
          </a:p>
        </p:txBody>
      </p:sp>
      <p:sp>
        <p:nvSpPr>
          <p:cNvPr id="8" name="Title 1"/>
          <p:cNvSpPr txBox="1">
            <a:spLocks/>
          </p:cNvSpPr>
          <p:nvPr/>
        </p:nvSpPr>
        <p:spPr>
          <a:xfrm>
            <a:off x="0" y="2590800"/>
            <a:ext cx="9144000" cy="1828800"/>
          </a:xfrm>
          <a:prstGeom prst="rect">
            <a:avLst/>
          </a:prstGeom>
          <a:solidFill>
            <a:schemeClr val="bg2">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600" b="1" cap="none" dirty="0" smtClean="0">
                <a:solidFill>
                  <a:srgbClr val="FF0000"/>
                </a:solidFill>
                <a:latin typeface="Arial Black" panose="020B0A04020102020204" pitchFamily="34" charset="0"/>
              </a:rPr>
              <a:t>“CHARITY BEGINS BY WAY OF RESPECT FOR ONE’S NEIGHBOR AND HIS CONSCIENCE”</a:t>
            </a:r>
          </a:p>
        </p:txBody>
      </p:sp>
    </p:spTree>
    <p:extLst>
      <p:ext uri="{BB962C8B-B14F-4D97-AF65-F5344CB8AC3E}">
        <p14:creationId xmlns:p14="http://schemas.microsoft.com/office/powerpoint/2010/main" val="1195410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09600"/>
            <a:ext cx="7543800" cy="3771900"/>
          </a:xfrm>
          <a:prstGeom prst="rect">
            <a:avLst/>
          </a:prstGeom>
          <a:ln>
            <a:noFill/>
          </a:ln>
          <a:effectLst>
            <a:softEdge rad="112500"/>
          </a:effectLst>
        </p:spPr>
      </p:pic>
      <p:sp>
        <p:nvSpPr>
          <p:cNvPr id="5" name="Title 1"/>
          <p:cNvSpPr txBox="1">
            <a:spLocks/>
          </p:cNvSpPr>
          <p:nvPr/>
        </p:nvSpPr>
        <p:spPr>
          <a:xfrm>
            <a:off x="0" y="4381500"/>
            <a:ext cx="9144000" cy="475900"/>
          </a:xfrm>
          <a:prstGeom prst="rect">
            <a:avLst/>
          </a:prstGeom>
          <a:solidFill>
            <a:schemeClr val="tx2">
              <a:lumMod val="40000"/>
              <a:lumOff val="60000"/>
            </a:schemeClr>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b="1" dirty="0" smtClean="0">
                <a:solidFill>
                  <a:srgbClr val="FF0000"/>
                </a:solidFill>
                <a:latin typeface="Arial Black" panose="020B0A04020102020204" pitchFamily="34" charset="0"/>
              </a:rPr>
              <a:t>Three basic assumptions:</a:t>
            </a:r>
            <a:endParaRPr lang="en-US" b="1" dirty="0">
              <a:solidFill>
                <a:srgbClr val="FF0000"/>
              </a:solidFill>
              <a:latin typeface="Arial Black" panose="020B0A04020102020204" pitchFamily="34" charset="0"/>
            </a:endParaRPr>
          </a:p>
        </p:txBody>
      </p:sp>
      <p:sp>
        <p:nvSpPr>
          <p:cNvPr id="6" name="Title 1"/>
          <p:cNvSpPr txBox="1">
            <a:spLocks/>
          </p:cNvSpPr>
          <p:nvPr/>
        </p:nvSpPr>
        <p:spPr>
          <a:xfrm>
            <a:off x="0" y="4857400"/>
            <a:ext cx="9144000" cy="2000600"/>
          </a:xfrm>
          <a:prstGeom prst="rect">
            <a:avLst/>
          </a:prstGeom>
          <a:solidFill>
            <a:srgbClr val="FFFF00"/>
          </a:solidFill>
          <a:ln>
            <a:noFill/>
          </a:ln>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514350" indent="-514350">
              <a:buAutoNum type="arabicPeriod"/>
            </a:pPr>
            <a:r>
              <a:rPr lang="en-US" sz="3200" b="1" cap="none" dirty="0" smtClean="0">
                <a:solidFill>
                  <a:srgbClr val="002060"/>
                </a:solidFill>
                <a:latin typeface="Arial Black" panose="020B0A04020102020204" pitchFamily="34" charset="0"/>
                <a:cs typeface="Arial" panose="020B0604020202020204" pitchFamily="34" charset="0"/>
              </a:rPr>
              <a:t>Work is man’s essential vocation.</a:t>
            </a:r>
          </a:p>
          <a:p>
            <a:pPr marL="514350" indent="-514350">
              <a:buAutoNum type="arabicPeriod"/>
            </a:pPr>
            <a:r>
              <a:rPr lang="en-US" sz="3200" b="1" cap="none" dirty="0" smtClean="0">
                <a:solidFill>
                  <a:srgbClr val="002060"/>
                </a:solidFill>
                <a:latin typeface="Arial Black" panose="020B0A04020102020204" pitchFamily="34" charset="0"/>
                <a:cs typeface="Arial" panose="020B0604020202020204" pitchFamily="34" charset="0"/>
              </a:rPr>
              <a:t>Man can sanctify his work.</a:t>
            </a:r>
          </a:p>
          <a:p>
            <a:pPr marL="514350" indent="-514350">
              <a:buAutoNum type="arabicPeriod"/>
            </a:pPr>
            <a:r>
              <a:rPr lang="en-US" sz="3200" b="1" cap="none" dirty="0" smtClean="0">
                <a:solidFill>
                  <a:srgbClr val="002060"/>
                </a:solidFill>
                <a:latin typeface="Arial Black" panose="020B0A04020102020204" pitchFamily="34" charset="0"/>
                <a:cs typeface="Arial" panose="020B0604020202020204" pitchFamily="34" charset="0"/>
              </a:rPr>
              <a:t>Man can sanctify himself and others through his work. </a:t>
            </a:r>
            <a:endParaRPr lang="en-US" sz="3200" b="1" cap="none" dirty="0">
              <a:solidFill>
                <a:srgbClr val="002060"/>
              </a:solidFill>
              <a:latin typeface="Arial Black" panose="020B0A04020102020204" pitchFamily="34" charset="0"/>
              <a:cs typeface="Arial" panose="020B0604020202020204" pitchFamily="34" charset="0"/>
            </a:endParaRPr>
          </a:p>
        </p:txBody>
      </p:sp>
      <p:sp>
        <p:nvSpPr>
          <p:cNvPr id="8" name="Title 1"/>
          <p:cNvSpPr>
            <a:spLocks noGrp="1"/>
          </p:cNvSpPr>
          <p:nvPr>
            <p:ph type="title"/>
          </p:nvPr>
        </p:nvSpPr>
        <p:spPr>
          <a:xfrm>
            <a:off x="381000" y="60960"/>
            <a:ext cx="8458200" cy="548640"/>
          </a:xfrm>
        </p:spPr>
        <p:txBody>
          <a:bodyPr>
            <a:normAutofit fontScale="90000"/>
          </a:bodyPr>
          <a:lstStyle/>
          <a:p>
            <a:pPr algn="ctr"/>
            <a:r>
              <a:rPr lang="en-US" sz="4000" b="1" dirty="0" smtClean="0">
                <a:solidFill>
                  <a:srgbClr val="FF0000"/>
                </a:solidFill>
                <a:latin typeface="Arial Black" panose="020B0A04020102020204" pitchFamily="34" charset="0"/>
              </a:rPr>
              <a:t>(</a:t>
            </a:r>
            <a:r>
              <a:rPr lang="en-US" sz="4000" b="1" dirty="0" err="1" smtClean="0">
                <a:solidFill>
                  <a:srgbClr val="FF0000"/>
                </a:solidFill>
                <a:latin typeface="Arial Black" panose="020B0A04020102020204" pitchFamily="34" charset="0"/>
              </a:rPr>
              <a:t>iII</a:t>
            </a:r>
            <a:r>
              <a:rPr lang="en-US" sz="4000" b="1" dirty="0" smtClean="0">
                <a:solidFill>
                  <a:srgbClr val="FF0000"/>
                </a:solidFill>
                <a:latin typeface="Arial Black" panose="020B0A04020102020204" pitchFamily="34" charset="0"/>
              </a:rPr>
              <a:t>) SANCTIFICATION OF WORK</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384266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34" y="0"/>
            <a:ext cx="9166034" cy="1981200"/>
          </a:xfrm>
          <a:solidFill>
            <a:srgbClr val="FFFF00"/>
          </a:solidFill>
        </p:spPr>
        <p:txBody>
          <a:bodyPr>
            <a:noAutofit/>
          </a:bodyPr>
          <a:lstStyle/>
          <a:p>
            <a:pPr algn="ctr"/>
            <a:r>
              <a:rPr lang="en-US" sz="6000" b="1" dirty="0" smtClean="0">
                <a:solidFill>
                  <a:srgbClr val="C00000"/>
                </a:solidFill>
                <a:latin typeface="Baskerville Old Face" pitchFamily="18" charset="0"/>
              </a:rPr>
              <a:t>1) W</a:t>
            </a:r>
            <a:r>
              <a:rPr lang="en-US" sz="6000" b="1" cap="none" dirty="0" smtClean="0">
                <a:solidFill>
                  <a:srgbClr val="C00000"/>
                </a:solidFill>
                <a:latin typeface="Baskerville Old Face" pitchFamily="18" charset="0"/>
              </a:rPr>
              <a:t>ork is man’s </a:t>
            </a:r>
            <a:br>
              <a:rPr lang="en-US" sz="6000" b="1" cap="none" dirty="0" smtClean="0">
                <a:solidFill>
                  <a:srgbClr val="C00000"/>
                </a:solidFill>
                <a:latin typeface="Baskerville Old Face" pitchFamily="18" charset="0"/>
              </a:rPr>
            </a:br>
            <a:r>
              <a:rPr lang="en-US" sz="6000" b="1" cap="none" dirty="0" smtClean="0">
                <a:solidFill>
                  <a:srgbClr val="C00000"/>
                </a:solidFill>
                <a:latin typeface="Baskerville Old Face" pitchFamily="18" charset="0"/>
              </a:rPr>
              <a:t>essential vocation</a:t>
            </a:r>
            <a:r>
              <a:rPr lang="en-US" sz="6000" b="1" dirty="0" smtClean="0">
                <a:solidFill>
                  <a:srgbClr val="C00000"/>
                </a:solidFill>
                <a:latin typeface="Baskerville Old Face" pitchFamily="18" charset="0"/>
              </a:rPr>
              <a:t>.</a:t>
            </a:r>
            <a:endParaRPr lang="en-US" sz="6000" b="1" dirty="0">
              <a:solidFill>
                <a:srgbClr val="C00000"/>
              </a:solidFill>
              <a:latin typeface="Baskerville Old Face" pitchFamily="18" charset="0"/>
            </a:endParaRPr>
          </a:p>
        </p:txBody>
      </p:sp>
      <p:sp>
        <p:nvSpPr>
          <p:cNvPr id="3" name="Subtitle 2"/>
          <p:cNvSpPr>
            <a:spLocks noGrp="1"/>
          </p:cNvSpPr>
          <p:nvPr>
            <p:ph type="subTitle" idx="1"/>
          </p:nvPr>
        </p:nvSpPr>
        <p:spPr>
          <a:xfrm>
            <a:off x="35379" y="1981200"/>
            <a:ext cx="4841421" cy="2286000"/>
          </a:xfrm>
        </p:spPr>
        <p:txBody>
          <a:bodyPr>
            <a:noAutofit/>
          </a:bodyPr>
          <a:lstStyle/>
          <a:p>
            <a:pPr algn="r">
              <a:spcBef>
                <a:spcPts val="0"/>
              </a:spcBef>
            </a:pPr>
            <a:r>
              <a:rPr lang="en-US" sz="2400" b="1" cap="none" dirty="0">
                <a:solidFill>
                  <a:srgbClr val="C00000"/>
                </a:solidFill>
                <a:latin typeface="Garamond" pitchFamily="18" charset="0"/>
              </a:rPr>
              <a:t>“The LORD God took the man and put him in the Garden of Eden to work it and take care of </a:t>
            </a:r>
            <a:r>
              <a:rPr lang="en-US" sz="2400" b="1" cap="none" dirty="0" smtClean="0">
                <a:solidFill>
                  <a:srgbClr val="C00000"/>
                </a:solidFill>
                <a:latin typeface="Garamond" pitchFamily="18" charset="0"/>
              </a:rPr>
              <a:t>it” </a:t>
            </a:r>
          </a:p>
          <a:p>
            <a:pPr algn="r">
              <a:spcBef>
                <a:spcPts val="0"/>
              </a:spcBef>
            </a:pPr>
            <a:r>
              <a:rPr lang="en-US" sz="2400" b="1" cap="none" dirty="0" smtClean="0">
                <a:solidFill>
                  <a:srgbClr val="C00000"/>
                </a:solidFill>
                <a:latin typeface="Garamond" pitchFamily="18" charset="0"/>
              </a:rPr>
              <a:t>(Gen 2:15). </a:t>
            </a:r>
            <a:endParaRPr lang="en-US" sz="2400" b="1" cap="none" dirty="0">
              <a:solidFill>
                <a:srgbClr val="C00000"/>
              </a:solidFill>
              <a:latin typeface="Garamond"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5" y="1981200"/>
            <a:ext cx="9166035"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3524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60" y="213360"/>
            <a:ext cx="6682740" cy="548640"/>
          </a:xfrm>
          <a:noFill/>
          <a:ln>
            <a:noFill/>
          </a:ln>
        </p:spPr>
        <p:txBody>
          <a:bodyPr>
            <a:noAutofit/>
          </a:bodyPr>
          <a:lstStyle/>
          <a:p>
            <a:pPr algn="ctr"/>
            <a:r>
              <a:rPr lang="en-US" sz="4000" b="1" dirty="0" smtClean="0">
                <a:solidFill>
                  <a:srgbClr val="FF0000"/>
                </a:solidFill>
                <a:latin typeface="Aharoni" pitchFamily="2" charset="-79"/>
                <a:cs typeface="Aharoni" pitchFamily="2" charset="-79"/>
              </a:rPr>
              <a:t>The Meaning of Work</a:t>
            </a:r>
            <a:endParaRPr lang="en-US" sz="4000" b="1"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a:xfrm>
            <a:off x="252413" y="914400"/>
            <a:ext cx="8586787" cy="1295400"/>
          </a:xfrm>
          <a:solidFill>
            <a:srgbClr val="00FFFF"/>
          </a:solidFill>
        </p:spPr>
        <p:txBody>
          <a:bodyPr>
            <a:noAutofit/>
          </a:bodyPr>
          <a:lstStyle/>
          <a:p>
            <a:pPr marL="574675" indent="-574675">
              <a:buNone/>
            </a:pPr>
            <a:r>
              <a:rPr lang="en-US" sz="3200" b="1" dirty="0" smtClean="0">
                <a:solidFill>
                  <a:srgbClr val="002060"/>
                </a:solidFill>
              </a:rPr>
              <a:t>a) For </a:t>
            </a:r>
            <a:r>
              <a:rPr lang="en-US" sz="3200" b="1" dirty="0">
                <a:solidFill>
                  <a:srgbClr val="002060"/>
                </a:solidFill>
              </a:rPr>
              <a:t>a Christian, work is a participation in God's work of creation</a:t>
            </a:r>
            <a:r>
              <a:rPr lang="en-US" sz="3200" b="1" dirty="0" smtClean="0">
                <a:solidFill>
                  <a:srgbClr val="002060"/>
                </a:solidFill>
              </a:rPr>
              <a:t>.</a:t>
            </a:r>
            <a:endParaRPr lang="en-US" sz="1400" b="1"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73185"/>
            <a:ext cx="8610600" cy="4236415"/>
          </a:xfrm>
          <a:prstGeom prst="rect">
            <a:avLst/>
          </a:prstGeom>
        </p:spPr>
      </p:pic>
    </p:spTree>
    <p:extLst>
      <p:ext uri="{BB962C8B-B14F-4D97-AF65-F5344CB8AC3E}">
        <p14:creationId xmlns:p14="http://schemas.microsoft.com/office/powerpoint/2010/main" val="15253297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76200"/>
            <a:ext cx="5334001" cy="830997"/>
          </a:xfrm>
          <a:prstGeom prst="rect">
            <a:avLst/>
          </a:prstGeom>
          <a:solidFill>
            <a:srgbClr val="FFFF00"/>
          </a:solidFill>
        </p:spPr>
        <p:txBody>
          <a:bodyPr wrap="square">
            <a:spAutoFit/>
          </a:bodyPr>
          <a:lstStyle/>
          <a:p>
            <a:pPr algn="ctr"/>
            <a:r>
              <a:rPr lang="en-US" sz="4800" b="1" dirty="0">
                <a:solidFill>
                  <a:srgbClr val="002060"/>
                </a:solidFill>
                <a:latin typeface="Garamond" pitchFamily="18" charset="0"/>
              </a:rPr>
              <a:t>2) Primary Sources</a:t>
            </a:r>
          </a:p>
        </p:txBody>
      </p:sp>
      <p:pic>
        <p:nvPicPr>
          <p:cNvPr id="5" name="Picture 4" descr="primary"/>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5678805" cy="5791199"/>
          </a:xfrm>
          <a:prstGeom prst="rect">
            <a:avLst/>
          </a:prstGeom>
          <a:noFill/>
          <a:ln>
            <a:noFill/>
          </a:ln>
        </p:spPr>
      </p:pic>
      <p:sp>
        <p:nvSpPr>
          <p:cNvPr id="3" name="Rectangle 2"/>
          <p:cNvSpPr/>
          <p:nvPr/>
        </p:nvSpPr>
        <p:spPr>
          <a:xfrm>
            <a:off x="5809082" y="117259"/>
            <a:ext cx="3236596" cy="6632585"/>
          </a:xfrm>
          <a:prstGeom prst="rect">
            <a:avLst/>
          </a:prstGeom>
          <a:solidFill>
            <a:srgbClr val="00FFFF"/>
          </a:solidFill>
        </p:spPr>
        <p:txBody>
          <a:bodyPr wrap="square">
            <a:spAutoFit/>
          </a:bodyPr>
          <a:lstStyle/>
          <a:p>
            <a:r>
              <a:rPr lang="en-US" sz="2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No one knows for sure</a:t>
            </a:r>
            <a:r>
              <a:rPr lang="en-US" sz="25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2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One of the most frustrating phrases ever heard by an undergraduate, this refers to a publication (or even an unpublished work such as a diary) which gives a first-hand account of an event or subject including newspaper clippings, interviews, transcripts, etc</a:t>
            </a:r>
            <a:r>
              <a:rPr lang="en-US" sz="25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6619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9103"/>
            <a:ext cx="4522279" cy="6692697"/>
          </a:xfrm>
          <a:solidFill>
            <a:srgbClr val="FFFF00"/>
          </a:solidFill>
        </p:spPr>
        <p:txBody>
          <a:bodyPr>
            <a:noAutofit/>
          </a:bodyPr>
          <a:lstStyle/>
          <a:p>
            <a:pPr marL="0" indent="0">
              <a:buNone/>
            </a:pPr>
            <a:r>
              <a:rPr lang="en-US" sz="4000" b="1" dirty="0" smtClean="0">
                <a:solidFill>
                  <a:srgbClr val="990000"/>
                </a:solidFill>
              </a:rPr>
              <a:t>God </a:t>
            </a:r>
            <a:r>
              <a:rPr lang="en-US" sz="4000" b="1" dirty="0">
                <a:solidFill>
                  <a:srgbClr val="990000"/>
                </a:solidFill>
              </a:rPr>
              <a:t>created man </a:t>
            </a:r>
            <a:r>
              <a:rPr lang="en-US" sz="3600" b="1" i="1" dirty="0" err="1">
                <a:solidFill>
                  <a:srgbClr val="990000"/>
                </a:solidFill>
              </a:rPr>
              <a:t>ut</a:t>
            </a:r>
            <a:r>
              <a:rPr lang="en-US" sz="3600" b="1" i="1" dirty="0">
                <a:solidFill>
                  <a:srgbClr val="990000"/>
                </a:solidFill>
              </a:rPr>
              <a:t> </a:t>
            </a:r>
            <a:r>
              <a:rPr lang="en-US" sz="3600" b="1" i="1" dirty="0" err="1" smtClean="0">
                <a:solidFill>
                  <a:srgbClr val="990000"/>
                </a:solidFill>
              </a:rPr>
              <a:t>operaretur</a:t>
            </a:r>
            <a:r>
              <a:rPr lang="en-US" sz="3600" b="1" i="1" dirty="0" smtClean="0">
                <a:solidFill>
                  <a:srgbClr val="990000"/>
                </a:solidFill>
              </a:rPr>
              <a:t> </a:t>
            </a:r>
            <a:r>
              <a:rPr lang="en-US" sz="2800" b="1" dirty="0" smtClean="0">
                <a:solidFill>
                  <a:srgbClr val="990000"/>
                </a:solidFill>
              </a:rPr>
              <a:t>(in order to work) </a:t>
            </a:r>
            <a:r>
              <a:rPr lang="en-US" sz="4000" b="1" dirty="0">
                <a:solidFill>
                  <a:srgbClr val="990000"/>
                </a:solidFill>
              </a:rPr>
              <a:t>so that by working </a:t>
            </a:r>
            <a:r>
              <a:rPr lang="en-US" sz="4000" b="1" dirty="0" smtClean="0">
                <a:solidFill>
                  <a:srgbClr val="990000"/>
                </a:solidFill>
              </a:rPr>
              <a:t>he </a:t>
            </a:r>
            <a:r>
              <a:rPr lang="en-US" sz="4000" b="1" dirty="0">
                <a:solidFill>
                  <a:srgbClr val="990000"/>
                </a:solidFill>
              </a:rPr>
              <a:t>would, in a certain way, </a:t>
            </a:r>
            <a:r>
              <a:rPr lang="en-US" sz="4000" b="1" dirty="0">
                <a:solidFill>
                  <a:srgbClr val="0000FF"/>
                </a:solidFill>
              </a:rPr>
              <a:t>prolong the work of creation </a:t>
            </a:r>
            <a:r>
              <a:rPr lang="en-US" sz="4000" b="1" dirty="0">
                <a:solidFill>
                  <a:srgbClr val="990000"/>
                </a:solidFill>
              </a:rPr>
              <a:t>and </a:t>
            </a:r>
            <a:r>
              <a:rPr lang="en-US" sz="4000" b="1" dirty="0">
                <a:solidFill>
                  <a:srgbClr val="0000FF"/>
                </a:solidFill>
              </a:rPr>
              <a:t>attain his own perfection</a:t>
            </a:r>
            <a:r>
              <a:rPr lang="en-US" sz="4000" b="1" dirty="0">
                <a:solidFill>
                  <a:srgbClr val="990000"/>
                </a:solidFill>
              </a:rPr>
              <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7980"/>
          <a:stretch/>
        </p:blipFill>
        <p:spPr>
          <a:xfrm>
            <a:off x="4674679" y="89104"/>
            <a:ext cx="4393121" cy="6692695"/>
          </a:xfrm>
          <a:prstGeom prst="rect">
            <a:avLst/>
          </a:prstGeom>
        </p:spPr>
      </p:pic>
      <p:sp>
        <p:nvSpPr>
          <p:cNvPr id="2" name="Oval Callout 1"/>
          <p:cNvSpPr/>
          <p:nvPr/>
        </p:nvSpPr>
        <p:spPr>
          <a:xfrm>
            <a:off x="5334000" y="5181600"/>
            <a:ext cx="3657600" cy="1524000"/>
          </a:xfrm>
          <a:prstGeom prst="wedgeEllipseCallout">
            <a:avLst>
              <a:gd name="adj1" fmla="val -92913"/>
              <a:gd name="adj2" fmla="val -223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FF"/>
                </a:solidFill>
              </a:rPr>
              <a:t>TWO REASONS WHY DO WE WORK</a:t>
            </a:r>
            <a:endParaRPr lang="en-US" sz="2400" b="1" dirty="0">
              <a:solidFill>
                <a:srgbClr val="0000FF"/>
              </a:solidFill>
            </a:endParaRPr>
          </a:p>
        </p:txBody>
      </p:sp>
    </p:spTree>
    <p:extLst>
      <p:ext uri="{BB962C8B-B14F-4D97-AF65-F5344CB8AC3E}">
        <p14:creationId xmlns:p14="http://schemas.microsoft.com/office/powerpoint/2010/main" val="13142173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65860" y="213360"/>
            <a:ext cx="6682740" cy="548640"/>
          </a:xfrm>
          <a:noFill/>
        </p:spPr>
        <p:txBody>
          <a:bodyPr>
            <a:noAutofit/>
          </a:bodyPr>
          <a:lstStyle/>
          <a:p>
            <a:pPr algn="ctr"/>
            <a:r>
              <a:rPr lang="en-US" sz="4000" b="1" dirty="0" smtClean="0">
                <a:solidFill>
                  <a:srgbClr val="FF0000"/>
                </a:solidFill>
                <a:latin typeface="Aharoni" pitchFamily="2" charset="-79"/>
                <a:cs typeface="Aharoni" pitchFamily="2" charset="-79"/>
              </a:rPr>
              <a:t>The Meaning of Work</a:t>
            </a:r>
            <a:endParaRPr lang="en-US" sz="4000" b="1"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a:xfrm>
            <a:off x="190500" y="944142"/>
            <a:ext cx="8763000" cy="1447799"/>
          </a:xfrm>
          <a:solidFill>
            <a:srgbClr val="00FFFF"/>
          </a:solidFill>
        </p:spPr>
        <p:txBody>
          <a:bodyPr>
            <a:noAutofit/>
          </a:bodyPr>
          <a:lstStyle/>
          <a:p>
            <a:pPr marL="457200" indent="-457200">
              <a:buNone/>
            </a:pPr>
            <a:r>
              <a:rPr lang="en-US" sz="3200" b="1" dirty="0" smtClean="0">
                <a:solidFill>
                  <a:srgbClr val="002060"/>
                </a:solidFill>
              </a:rPr>
              <a:t>b) As </a:t>
            </a:r>
            <a:r>
              <a:rPr lang="en-US" sz="3200" b="1" dirty="0">
                <a:solidFill>
                  <a:srgbClr val="002060"/>
                </a:solidFill>
              </a:rPr>
              <a:t>a consequence of sin, work </a:t>
            </a:r>
            <a:r>
              <a:rPr lang="en-US" sz="3200" b="1" dirty="0" smtClean="0">
                <a:solidFill>
                  <a:srgbClr val="002060"/>
                </a:solidFill>
              </a:rPr>
              <a:t>is often </a:t>
            </a:r>
            <a:r>
              <a:rPr lang="en-US" sz="3200" b="1" dirty="0">
                <a:solidFill>
                  <a:srgbClr val="002060"/>
                </a:solidFill>
              </a:rPr>
              <a:t>accompanied by </a:t>
            </a:r>
            <a:r>
              <a:rPr lang="en-US" sz="3200" b="1" dirty="0" smtClean="0">
                <a:solidFill>
                  <a:srgbClr val="002060"/>
                </a:solidFill>
              </a:rPr>
              <a:t>fatigue and suffering</a:t>
            </a:r>
            <a:r>
              <a:rPr lang="en-US" sz="3200" b="1" dirty="0">
                <a:solidFill>
                  <a:srgbClr val="002060"/>
                </a:solidFill>
              </a:rPr>
              <a: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3773"/>
          <a:stretch/>
        </p:blipFill>
        <p:spPr>
          <a:xfrm>
            <a:off x="0" y="2574084"/>
            <a:ext cx="9144000" cy="4293421"/>
          </a:xfrm>
          <a:prstGeom prst="rect">
            <a:avLst/>
          </a:prstGeom>
        </p:spPr>
      </p:pic>
    </p:spTree>
    <p:extLst>
      <p:ext uri="{BB962C8B-B14F-4D97-AF65-F5344CB8AC3E}">
        <p14:creationId xmlns:p14="http://schemas.microsoft.com/office/powerpoint/2010/main" val="25532966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8011"/>
          <a:stretch/>
        </p:blipFill>
        <p:spPr>
          <a:xfrm>
            <a:off x="4343400" y="0"/>
            <a:ext cx="4800600" cy="68580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51989"/>
          <a:stretch/>
        </p:blipFill>
        <p:spPr>
          <a:xfrm>
            <a:off x="0" y="0"/>
            <a:ext cx="4390103" cy="6858000"/>
          </a:xfrm>
          <a:prstGeom prst="rect">
            <a:avLst/>
          </a:prstGeom>
        </p:spPr>
      </p:pic>
    </p:spTree>
    <p:extLst>
      <p:ext uri="{BB962C8B-B14F-4D97-AF65-F5344CB8AC3E}">
        <p14:creationId xmlns:p14="http://schemas.microsoft.com/office/powerpoint/2010/main" val="38996383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3000" fill="hold"/>
                                        <p:tgtEl>
                                          <p:spTgt spid="6"/>
                                        </p:tgtEl>
                                        <p:attrNameLst>
                                          <p:attrName>ppt_w</p:attrName>
                                        </p:attrNameLst>
                                      </p:cBhvr>
                                      <p:tavLst>
                                        <p:tav tm="0">
                                          <p:val>
                                            <p:fltVal val="0"/>
                                          </p:val>
                                        </p:tav>
                                        <p:tav tm="100000">
                                          <p:val>
                                            <p:strVal val="#ppt_w"/>
                                          </p:val>
                                        </p:tav>
                                      </p:tavLst>
                                    </p:anim>
                                    <p:anim calcmode="lin" valueType="num">
                                      <p:cBhvr>
                                        <p:cTn id="15" dur="3000" fill="hold"/>
                                        <p:tgtEl>
                                          <p:spTgt spid="6"/>
                                        </p:tgtEl>
                                        <p:attrNameLst>
                                          <p:attrName>ppt_h</p:attrName>
                                        </p:attrNameLst>
                                      </p:cBhvr>
                                      <p:tavLst>
                                        <p:tav tm="0">
                                          <p:val>
                                            <p:fltVal val="0"/>
                                          </p:val>
                                        </p:tav>
                                        <p:tav tm="100000">
                                          <p:val>
                                            <p:strVal val="#ppt_h"/>
                                          </p:val>
                                        </p:tav>
                                      </p:tavLst>
                                    </p:anim>
                                    <p:animEffect transition="in" filter="fade">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65860" y="213360"/>
            <a:ext cx="6682740" cy="548640"/>
          </a:xfrm>
          <a:noFill/>
        </p:spPr>
        <p:txBody>
          <a:bodyPr>
            <a:noAutofit/>
          </a:bodyPr>
          <a:lstStyle/>
          <a:p>
            <a:pPr algn="ctr"/>
            <a:r>
              <a:rPr lang="en-US" sz="4000" b="1" dirty="0" smtClean="0">
                <a:solidFill>
                  <a:srgbClr val="FF0000"/>
                </a:solidFill>
                <a:latin typeface="Aharoni" pitchFamily="2" charset="-79"/>
                <a:cs typeface="Aharoni" pitchFamily="2" charset="-79"/>
              </a:rPr>
              <a:t>The Meaning of Work</a:t>
            </a:r>
            <a:endParaRPr lang="en-US" sz="4000" b="1"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a:xfrm>
            <a:off x="304800" y="838200"/>
            <a:ext cx="8686800" cy="2286000"/>
          </a:xfrm>
          <a:solidFill>
            <a:srgbClr val="00FFFF"/>
          </a:solidFill>
        </p:spPr>
        <p:txBody>
          <a:bodyPr>
            <a:noAutofit/>
          </a:bodyPr>
          <a:lstStyle/>
          <a:p>
            <a:pPr marL="457200" indent="-457200">
              <a:buNone/>
            </a:pPr>
            <a:r>
              <a:rPr lang="en-US" sz="2800" b="1" dirty="0" smtClean="0">
                <a:solidFill>
                  <a:srgbClr val="002060"/>
                </a:solidFill>
              </a:rPr>
              <a:t>c) Christ </a:t>
            </a:r>
            <a:r>
              <a:rPr lang="en-US" sz="2800" b="1" dirty="0">
                <a:solidFill>
                  <a:srgbClr val="002060"/>
                </a:solidFill>
              </a:rPr>
              <a:t>our Lord has transformed this fatigue and suffering into means for showing love for and obedience to God’s will and making up for the disobedience of sin.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627" b="10365"/>
          <a:stretch/>
        </p:blipFill>
        <p:spPr>
          <a:xfrm>
            <a:off x="228600" y="3192780"/>
            <a:ext cx="5486400" cy="35890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933" b="8231"/>
          <a:stretch/>
        </p:blipFill>
        <p:spPr>
          <a:xfrm>
            <a:off x="5867400" y="3208020"/>
            <a:ext cx="3143250" cy="3573780"/>
          </a:xfrm>
          <a:prstGeom prst="rect">
            <a:avLst/>
          </a:prstGeom>
        </p:spPr>
      </p:pic>
    </p:spTree>
    <p:extLst>
      <p:ext uri="{BB962C8B-B14F-4D97-AF65-F5344CB8AC3E}">
        <p14:creationId xmlns:p14="http://schemas.microsoft.com/office/powerpoint/2010/main" val="42723333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2438400"/>
          </a:xfrm>
        </p:spPr>
        <p:txBody>
          <a:bodyPr>
            <a:noAutofit/>
          </a:bodyPr>
          <a:lstStyle/>
          <a:p>
            <a:pPr marL="0" indent="0">
              <a:buNone/>
            </a:pPr>
            <a:r>
              <a:rPr lang="en-US" sz="4000" b="1" dirty="0" smtClean="0">
                <a:solidFill>
                  <a:srgbClr val="990000"/>
                </a:solidFill>
              </a:rPr>
              <a:t>As Christians, our deep </a:t>
            </a:r>
            <a:r>
              <a:rPr lang="en-US" sz="4000" b="1" dirty="0">
                <a:solidFill>
                  <a:srgbClr val="990000"/>
                </a:solidFill>
              </a:rPr>
              <a:t>union </a:t>
            </a:r>
            <a:r>
              <a:rPr lang="en-US" sz="4000" b="1" dirty="0" smtClean="0">
                <a:solidFill>
                  <a:srgbClr val="990000"/>
                </a:solidFill>
              </a:rPr>
              <a:t>with </a:t>
            </a:r>
            <a:r>
              <a:rPr lang="en-US" sz="4000" b="1" dirty="0">
                <a:solidFill>
                  <a:srgbClr val="990000"/>
                </a:solidFill>
              </a:rPr>
              <a:t>Christ </a:t>
            </a:r>
            <a:r>
              <a:rPr lang="en-US" sz="4000" b="1" dirty="0" smtClean="0">
                <a:solidFill>
                  <a:srgbClr val="990000"/>
                </a:solidFill>
              </a:rPr>
              <a:t>through Baptism sheds </a:t>
            </a:r>
            <a:r>
              <a:rPr lang="en-US" sz="4000" b="1" dirty="0">
                <a:solidFill>
                  <a:srgbClr val="990000"/>
                </a:solidFill>
              </a:rPr>
              <a:t>light on the meaning of all our activities, and especially our work.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207" y="2590800"/>
            <a:ext cx="5545193" cy="4267200"/>
          </a:xfrm>
          <a:prstGeom prst="ellipse">
            <a:avLst/>
          </a:prstGeom>
          <a:ln>
            <a:noFill/>
          </a:ln>
          <a:effectLst>
            <a:softEdge rad="112500"/>
          </a:effectLst>
        </p:spPr>
      </p:pic>
    </p:spTree>
    <p:extLst>
      <p:ext uri="{BB962C8B-B14F-4D97-AF65-F5344CB8AC3E}">
        <p14:creationId xmlns:p14="http://schemas.microsoft.com/office/powerpoint/2010/main" val="30680012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52400"/>
            <a:ext cx="5172075" cy="6575553"/>
          </a:xfrm>
          <a:prstGeom prst="rect">
            <a:avLst/>
          </a:prstGeom>
          <a:ln>
            <a:noFill/>
          </a:ln>
          <a:effectLst>
            <a:softEdge rad="112500"/>
          </a:effectLst>
        </p:spPr>
      </p:pic>
      <p:sp>
        <p:nvSpPr>
          <p:cNvPr id="6" name="Rectangle 5"/>
          <p:cNvSpPr/>
          <p:nvPr/>
        </p:nvSpPr>
        <p:spPr>
          <a:xfrm>
            <a:off x="4236221" y="5470235"/>
            <a:ext cx="445057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FC000"/>
                </a:solidFill>
                <a:effectLst>
                  <a:outerShdw blurRad="76200" dist="50800" dir="5400000" algn="tl" rotWithShape="0">
                    <a:srgbClr val="000000">
                      <a:alpha val="65000"/>
                    </a:srgbClr>
                  </a:outerShdw>
                </a:effectLst>
              </a:rPr>
              <a:t>St. </a:t>
            </a:r>
            <a:r>
              <a:rPr lang="en-US" sz="3600" b="1" cap="none" spc="50" dirty="0" err="1" smtClean="0">
                <a:ln w="11430"/>
                <a:solidFill>
                  <a:srgbClr val="FFC000"/>
                </a:solidFill>
                <a:effectLst>
                  <a:outerShdw blurRad="76200" dist="50800" dir="5400000" algn="tl" rotWithShape="0">
                    <a:srgbClr val="000000">
                      <a:alpha val="65000"/>
                    </a:srgbClr>
                  </a:outerShdw>
                </a:effectLst>
              </a:rPr>
              <a:t>Josemaria</a:t>
            </a:r>
            <a:r>
              <a:rPr lang="en-US" sz="3600" b="1" cap="none" spc="50" dirty="0" smtClean="0">
                <a:ln w="11430"/>
                <a:solidFill>
                  <a:srgbClr val="FFC000"/>
                </a:solidFill>
                <a:effectLst>
                  <a:outerShdw blurRad="76200" dist="50800" dir="5400000" algn="tl" rotWithShape="0">
                    <a:srgbClr val="000000">
                      <a:alpha val="65000"/>
                    </a:srgbClr>
                  </a:outerShdw>
                </a:effectLst>
              </a:rPr>
              <a:t> </a:t>
            </a:r>
            <a:r>
              <a:rPr lang="en-US" sz="3600" b="1" cap="none" spc="50" dirty="0" err="1" smtClean="0">
                <a:ln w="11430"/>
                <a:solidFill>
                  <a:srgbClr val="FFC000"/>
                </a:solidFill>
                <a:effectLst>
                  <a:outerShdw blurRad="76200" dist="50800" dir="5400000" algn="tl" rotWithShape="0">
                    <a:srgbClr val="000000">
                      <a:alpha val="65000"/>
                    </a:srgbClr>
                  </a:outerShdw>
                </a:effectLst>
              </a:rPr>
              <a:t>Escriva</a:t>
            </a:r>
            <a:endParaRPr lang="en-US" sz="3600" b="1" cap="none" spc="50" dirty="0">
              <a:ln w="11430"/>
              <a:solidFill>
                <a:srgbClr val="FFC000"/>
              </a:solidFill>
              <a:effectLst>
                <a:outerShdw blurRad="76200" dist="50800" dir="5400000" algn="tl" rotWithShape="0">
                  <a:srgbClr val="000000">
                    <a:alpha val="65000"/>
                  </a:srgbClr>
                </a:outerShdw>
              </a:effectLst>
            </a:endParaRPr>
          </a:p>
        </p:txBody>
      </p:sp>
      <p:sp>
        <p:nvSpPr>
          <p:cNvPr id="7" name="Rectangle 6"/>
          <p:cNvSpPr/>
          <p:nvPr/>
        </p:nvSpPr>
        <p:spPr>
          <a:xfrm>
            <a:off x="4454038" y="6116566"/>
            <a:ext cx="4014945"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Patron Saint of Ordinary Life</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Content Placeholder 2"/>
          <p:cNvSpPr txBox="1">
            <a:spLocks/>
          </p:cNvSpPr>
          <p:nvPr/>
        </p:nvSpPr>
        <p:spPr>
          <a:xfrm>
            <a:off x="228600" y="496141"/>
            <a:ext cx="3657600" cy="430445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900" b="1" dirty="0" smtClean="0">
                <a:solidFill>
                  <a:srgbClr val="002060"/>
                </a:solidFill>
                <a:latin typeface="Baskerville Old Face" pitchFamily="18" charset="0"/>
              </a:rPr>
              <a:t>“Christ </a:t>
            </a:r>
            <a:r>
              <a:rPr lang="en-US" sz="6900" b="1" dirty="0">
                <a:solidFill>
                  <a:srgbClr val="002060"/>
                </a:solidFill>
                <a:latin typeface="Baskerville Old Face" pitchFamily="18" charset="0"/>
              </a:rPr>
              <a:t>wishes to become incarnate </a:t>
            </a:r>
            <a:r>
              <a:rPr lang="en-US" sz="6900" b="1" dirty="0" smtClean="0">
                <a:solidFill>
                  <a:srgbClr val="002060"/>
                </a:solidFill>
                <a:latin typeface="Baskerville Old Face" pitchFamily="18" charset="0"/>
              </a:rPr>
              <a:t>in </a:t>
            </a:r>
            <a:r>
              <a:rPr lang="en-US" sz="6900" b="1" dirty="0">
                <a:solidFill>
                  <a:srgbClr val="002060"/>
                </a:solidFill>
                <a:latin typeface="Baskerville Old Face" pitchFamily="18" charset="0"/>
              </a:rPr>
              <a:t>our </a:t>
            </a:r>
            <a:r>
              <a:rPr lang="en-US" sz="6900" b="1" dirty="0" smtClean="0">
                <a:solidFill>
                  <a:srgbClr val="002060"/>
                </a:solidFill>
                <a:latin typeface="Baskerville Old Face" pitchFamily="18" charset="0"/>
              </a:rPr>
              <a:t>tasks”</a:t>
            </a:r>
          </a:p>
          <a:p>
            <a:pPr marL="0" indent="0" algn="r">
              <a:buNone/>
            </a:pPr>
            <a:r>
              <a:rPr lang="en-US" sz="2100" b="1" dirty="0" smtClean="0">
                <a:solidFill>
                  <a:srgbClr val="FFFF00"/>
                </a:solidFill>
                <a:latin typeface="Baskerville Old Face" pitchFamily="18" charset="0"/>
              </a:rPr>
              <a:t>-- St. </a:t>
            </a:r>
            <a:r>
              <a:rPr lang="en-US" sz="2100" b="1" dirty="0" err="1" smtClean="0">
                <a:solidFill>
                  <a:srgbClr val="FFFF00"/>
                </a:solidFill>
                <a:latin typeface="Baskerville Old Face" pitchFamily="18" charset="0"/>
              </a:rPr>
              <a:t>Josemaria</a:t>
            </a:r>
            <a:r>
              <a:rPr lang="en-US" sz="2100" b="1" dirty="0" smtClean="0">
                <a:solidFill>
                  <a:srgbClr val="FFFF00"/>
                </a:solidFill>
                <a:latin typeface="Baskerville Old Face" pitchFamily="18" charset="0"/>
              </a:rPr>
              <a:t> </a:t>
            </a:r>
            <a:r>
              <a:rPr lang="en-US" sz="2100" b="1" dirty="0" err="1" smtClean="0">
                <a:solidFill>
                  <a:srgbClr val="FFFF00"/>
                </a:solidFill>
                <a:latin typeface="Baskerville Old Face" pitchFamily="18" charset="0"/>
              </a:rPr>
              <a:t>Escriva</a:t>
            </a:r>
            <a:r>
              <a:rPr lang="en-US" sz="2100" b="1" dirty="0" smtClean="0">
                <a:solidFill>
                  <a:srgbClr val="FFFF00"/>
                </a:solidFill>
                <a:latin typeface="Baskerville Old Face" pitchFamily="18" charset="0"/>
              </a:rPr>
              <a:t>, </a:t>
            </a:r>
          </a:p>
          <a:p>
            <a:pPr marL="0" indent="0" algn="r">
              <a:buNone/>
            </a:pPr>
            <a:r>
              <a:rPr lang="en-US" sz="2100" b="1" i="1" dirty="0" smtClean="0">
                <a:solidFill>
                  <a:srgbClr val="FFFF00"/>
                </a:solidFill>
                <a:latin typeface="Baskerville Old Face" pitchFamily="18" charset="0"/>
              </a:rPr>
              <a:t>Christ is passing by, </a:t>
            </a:r>
            <a:r>
              <a:rPr lang="en-US" sz="2100" b="1" dirty="0" smtClean="0">
                <a:solidFill>
                  <a:srgbClr val="FFFF00"/>
                </a:solidFill>
                <a:latin typeface="Baskerville Old Face" pitchFamily="18" charset="0"/>
              </a:rPr>
              <a:t>174</a:t>
            </a:r>
            <a:endParaRPr lang="en-US" sz="2100" b="1" dirty="0">
              <a:solidFill>
                <a:srgbClr val="FFFF00"/>
              </a:solidFill>
              <a:latin typeface="Baskerville Old Face" pitchFamily="18" charset="0"/>
            </a:endParaRPr>
          </a:p>
        </p:txBody>
      </p:sp>
    </p:spTree>
    <p:extLst>
      <p:ext uri="{BB962C8B-B14F-4D97-AF65-F5344CB8AC3E}">
        <p14:creationId xmlns:p14="http://schemas.microsoft.com/office/powerpoint/2010/main" val="1782651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066800"/>
          </a:xfrm>
          <a:solidFill>
            <a:srgbClr val="FFFF00"/>
          </a:solidFill>
        </p:spPr>
        <p:txBody>
          <a:bodyPr>
            <a:noAutofit/>
          </a:bodyPr>
          <a:lstStyle/>
          <a:p>
            <a:pPr algn="ctr"/>
            <a:r>
              <a:rPr lang="en-US" sz="5400" b="1" dirty="0">
                <a:solidFill>
                  <a:srgbClr val="C00000"/>
                </a:solidFill>
                <a:latin typeface="Baskerville Old Face" pitchFamily="18" charset="0"/>
              </a:rPr>
              <a:t>2</a:t>
            </a:r>
            <a:r>
              <a:rPr lang="en-US" sz="5400" b="1" dirty="0" smtClean="0">
                <a:solidFill>
                  <a:srgbClr val="C00000"/>
                </a:solidFill>
                <a:latin typeface="Baskerville Old Face" pitchFamily="18" charset="0"/>
              </a:rPr>
              <a:t>.  M</a:t>
            </a:r>
            <a:r>
              <a:rPr lang="en-US" sz="5400" b="1" cap="none" dirty="0" smtClean="0">
                <a:solidFill>
                  <a:srgbClr val="C00000"/>
                </a:solidFill>
                <a:latin typeface="Baskerville Old Face" pitchFamily="18" charset="0"/>
              </a:rPr>
              <a:t>an can sanctify his work</a:t>
            </a:r>
            <a:r>
              <a:rPr lang="en-US" sz="5400" b="1" cap="none" dirty="0">
                <a:solidFill>
                  <a:srgbClr val="C00000"/>
                </a:solidFill>
                <a:latin typeface="Baskerville Old Face" pitchFamily="18" charset="0"/>
              </a:rPr>
              <a:t>.</a:t>
            </a:r>
            <a:endParaRPr lang="en-US" sz="5400" b="1" dirty="0">
              <a:solidFill>
                <a:srgbClr val="C00000"/>
              </a:solidFill>
              <a:latin typeface="Baskerville Old Face" pitchFamily="18" charset="0"/>
            </a:endParaRPr>
          </a:p>
        </p:txBody>
      </p:sp>
      <p:sp>
        <p:nvSpPr>
          <p:cNvPr id="3" name="Subtitle 2"/>
          <p:cNvSpPr>
            <a:spLocks noGrp="1"/>
          </p:cNvSpPr>
          <p:nvPr>
            <p:ph type="subTitle" idx="1"/>
          </p:nvPr>
        </p:nvSpPr>
        <p:spPr>
          <a:xfrm>
            <a:off x="5621112" y="3124200"/>
            <a:ext cx="3294288" cy="1481245"/>
          </a:xfrm>
        </p:spPr>
        <p:txBody>
          <a:bodyPr>
            <a:noAutofit/>
          </a:bodyPr>
          <a:lstStyle/>
          <a:p>
            <a:pPr algn="r">
              <a:spcBef>
                <a:spcPts val="0"/>
              </a:spcBef>
            </a:pPr>
            <a:r>
              <a:rPr lang="en-US" sz="2400" b="1" cap="none" dirty="0" smtClean="0">
                <a:latin typeface="Garamond" panose="02020404030301010803" pitchFamily="18" charset="0"/>
              </a:rPr>
              <a:t>and let down the nets for a catch </a:t>
            </a:r>
          </a:p>
          <a:p>
            <a:pPr algn="r">
              <a:spcBef>
                <a:spcPts val="0"/>
              </a:spcBef>
            </a:pPr>
            <a:r>
              <a:rPr lang="en-US" sz="2400" b="1" cap="none" dirty="0" smtClean="0">
                <a:latin typeface="Garamond" panose="02020404030301010803" pitchFamily="18" charset="0"/>
              </a:rPr>
              <a:t>-Lk.</a:t>
            </a:r>
            <a:r>
              <a:rPr lang="en-US" sz="2400" b="1" dirty="0" smtClean="0">
                <a:latin typeface="Garamond" panose="02020404030301010803" pitchFamily="18" charset="0"/>
              </a:rPr>
              <a:t>5:4 </a:t>
            </a:r>
            <a:endParaRPr lang="en-US" sz="2400" b="1" dirty="0">
              <a:latin typeface="Garamond"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6800"/>
            <a:ext cx="9143999" cy="5803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10198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8600" y="5334000"/>
            <a:ext cx="8686800" cy="1447800"/>
          </a:xfrm>
          <a:prstGeom prst="rect">
            <a:avLst/>
          </a:prstGeom>
          <a:solidFill>
            <a:srgbClr val="FFFF00"/>
          </a:solidFill>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4000" b="1" cap="none" dirty="0">
                <a:solidFill>
                  <a:srgbClr val="0000FF"/>
                </a:solidFill>
                <a:latin typeface="Baskerville Old Face" pitchFamily="18" charset="0"/>
              </a:rPr>
              <a:t>A</a:t>
            </a:r>
            <a:r>
              <a:rPr lang="en-US" sz="4000" b="1" cap="none" dirty="0" smtClean="0">
                <a:solidFill>
                  <a:srgbClr val="0000FF"/>
                </a:solidFill>
                <a:latin typeface="Baskerville Old Face" pitchFamily="18" charset="0"/>
              </a:rPr>
              <a:t>) Work in the presence of God. Be aware that God is always watching you.</a:t>
            </a:r>
            <a:endParaRPr lang="en-US" sz="4000" b="1" cap="none" dirty="0">
              <a:solidFill>
                <a:srgbClr val="0000FF"/>
              </a:solidFill>
              <a:latin typeface="Baskerville Old Face"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49" y="304800"/>
            <a:ext cx="8713219" cy="5105400"/>
          </a:xfrm>
          <a:prstGeom prst="rect">
            <a:avLst/>
          </a:prstGeom>
        </p:spPr>
      </p:pic>
      <p:sp>
        <p:nvSpPr>
          <p:cNvPr id="6" name="Oval Callout 5"/>
          <p:cNvSpPr/>
          <p:nvPr/>
        </p:nvSpPr>
        <p:spPr>
          <a:xfrm>
            <a:off x="5068529" y="266700"/>
            <a:ext cx="3810000" cy="1409700"/>
          </a:xfrm>
          <a:prstGeom prst="wedgeEllipseCallout">
            <a:avLst>
              <a:gd name="adj1" fmla="val -66721"/>
              <a:gd name="adj2" fmla="val 766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HOW DO I SANCTIFY MY WORK?</a:t>
            </a:r>
          </a:p>
        </p:txBody>
      </p:sp>
    </p:spTree>
    <p:extLst>
      <p:ext uri="{BB962C8B-B14F-4D97-AF65-F5344CB8AC3E}">
        <p14:creationId xmlns:p14="http://schemas.microsoft.com/office/powerpoint/2010/main" val="400176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500" fill="hold"/>
                                        <p:tgtEl>
                                          <p:spTgt spid="8"/>
                                        </p:tgtEl>
                                        <p:attrNameLst>
                                          <p:attrName>ppt_w</p:attrName>
                                        </p:attrNameLst>
                                      </p:cBhvr>
                                      <p:tavLst>
                                        <p:tav tm="0">
                                          <p:val>
                                            <p:fltVal val="0"/>
                                          </p:val>
                                        </p:tav>
                                        <p:tav tm="100000">
                                          <p:val>
                                            <p:strVal val="#ppt_w"/>
                                          </p:val>
                                        </p:tav>
                                      </p:tavLst>
                                    </p:anim>
                                    <p:anim calcmode="lin" valueType="num">
                                      <p:cBhvr>
                                        <p:cTn id="15" dur="1500" fill="hold"/>
                                        <p:tgtEl>
                                          <p:spTgt spid="8"/>
                                        </p:tgtEl>
                                        <p:attrNameLst>
                                          <p:attrName>ppt_h</p:attrName>
                                        </p:attrNameLst>
                                      </p:cBhvr>
                                      <p:tavLst>
                                        <p:tav tm="0">
                                          <p:val>
                                            <p:fltVal val="0"/>
                                          </p:val>
                                        </p:tav>
                                        <p:tav tm="100000">
                                          <p:val>
                                            <p:strVal val="#ppt_h"/>
                                          </p:val>
                                        </p:tav>
                                      </p:tavLst>
                                    </p:anim>
                                    <p:animEffect transition="in" filter="fade">
                                      <p:cBhvr>
                                        <p:cTn id="1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708"/>
            <a:ext cx="3987800" cy="6830291"/>
          </a:xfrm>
          <a:solidFill>
            <a:srgbClr val="FFFF00"/>
          </a:solidFill>
        </p:spPr>
        <p:txBody>
          <a:bodyPr>
            <a:noAutofit/>
          </a:bodyPr>
          <a:lstStyle/>
          <a:p>
            <a:pPr marL="0" indent="0" algn="r">
              <a:buNone/>
            </a:pPr>
            <a:r>
              <a:rPr lang="en-US" sz="4400" b="1" dirty="0">
                <a:solidFill>
                  <a:srgbClr val="0000FF"/>
                </a:solidFill>
              </a:rPr>
              <a:t>In order to </a:t>
            </a:r>
            <a:r>
              <a:rPr lang="en-US" sz="4400" b="1" dirty="0" smtClean="0">
                <a:solidFill>
                  <a:srgbClr val="0000FF"/>
                </a:solidFill>
              </a:rPr>
              <a:t>sanctify </a:t>
            </a:r>
            <a:r>
              <a:rPr lang="en-US" sz="4400" b="1" dirty="0">
                <a:solidFill>
                  <a:srgbClr val="0000FF"/>
                </a:solidFill>
              </a:rPr>
              <a:t>one’s </a:t>
            </a:r>
            <a:r>
              <a:rPr lang="en-US" sz="4400" b="1" dirty="0" smtClean="0">
                <a:solidFill>
                  <a:srgbClr val="0000FF"/>
                </a:solidFill>
              </a:rPr>
              <a:t>work, </a:t>
            </a:r>
            <a:r>
              <a:rPr lang="en-US" sz="4400" b="1" dirty="0">
                <a:solidFill>
                  <a:srgbClr val="0000FF"/>
                </a:solidFill>
              </a:rPr>
              <a:t>it is essential to </a:t>
            </a:r>
            <a:r>
              <a:rPr lang="en-US" sz="6000" b="1" dirty="0" smtClean="0">
                <a:solidFill>
                  <a:srgbClr val="FF0000"/>
                </a:solidFill>
              </a:rPr>
              <a:t>seek the </a:t>
            </a:r>
            <a:r>
              <a:rPr lang="en-US" sz="6000" b="1" dirty="0">
                <a:solidFill>
                  <a:srgbClr val="FF0000"/>
                </a:solidFill>
              </a:rPr>
              <a:t>presence of </a:t>
            </a:r>
            <a:r>
              <a:rPr lang="en-US" sz="6000" b="1" dirty="0" smtClean="0">
                <a:solidFill>
                  <a:srgbClr val="FF0000"/>
                </a:solidFill>
              </a:rPr>
              <a:t>God.</a:t>
            </a:r>
            <a:endParaRPr lang="en-US" sz="60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800" y="-2750"/>
            <a:ext cx="5156200" cy="6860750"/>
          </a:xfrm>
          <a:prstGeom prst="rect">
            <a:avLst/>
          </a:prstGeom>
        </p:spPr>
      </p:pic>
    </p:spTree>
    <p:extLst>
      <p:ext uri="{BB962C8B-B14F-4D97-AF65-F5344CB8AC3E}">
        <p14:creationId xmlns:p14="http://schemas.microsoft.com/office/powerpoint/2010/main" val="2261643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8437" b="24283"/>
          <a:stretch/>
        </p:blipFill>
        <p:spPr>
          <a:xfrm>
            <a:off x="228600" y="174523"/>
            <a:ext cx="8686800" cy="5698128"/>
          </a:xfrm>
          <a:prstGeom prst="rect">
            <a:avLst/>
          </a:prstGeom>
        </p:spPr>
      </p:pic>
      <p:sp>
        <p:nvSpPr>
          <p:cNvPr id="8" name="Title 1"/>
          <p:cNvSpPr txBox="1">
            <a:spLocks/>
          </p:cNvSpPr>
          <p:nvPr/>
        </p:nvSpPr>
        <p:spPr>
          <a:xfrm>
            <a:off x="294968" y="5486400"/>
            <a:ext cx="8620432" cy="1219200"/>
          </a:xfrm>
          <a:prstGeom prst="rect">
            <a:avLst/>
          </a:prstGeom>
          <a:solidFill>
            <a:srgbClr val="FFFF00"/>
          </a:solidFill>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3600" b="1" cap="none" dirty="0">
                <a:solidFill>
                  <a:srgbClr val="0000FF"/>
                </a:solidFill>
                <a:latin typeface="Arial Narrow" panose="020B0606020202030204" pitchFamily="34" charset="0"/>
              </a:rPr>
              <a:t>B</a:t>
            </a:r>
            <a:r>
              <a:rPr lang="en-US" sz="3600" b="1" cap="none" dirty="0" smtClean="0">
                <a:solidFill>
                  <a:srgbClr val="0000FF"/>
                </a:solidFill>
                <a:latin typeface="Arial Narrow" panose="020B0606020202030204" pitchFamily="34" charset="0"/>
              </a:rPr>
              <a:t>) Work with rectitude of intention. Your work must be done for the greater glory of God.</a:t>
            </a:r>
            <a:endParaRPr lang="en-US" sz="3600" b="1" cap="none" dirty="0">
              <a:solidFill>
                <a:srgbClr val="0000FF"/>
              </a:solidFill>
              <a:latin typeface="Arial Narrow" panose="020B0606020202030204" pitchFamily="34" charset="0"/>
            </a:endParaRPr>
          </a:p>
        </p:txBody>
      </p:sp>
      <p:sp>
        <p:nvSpPr>
          <p:cNvPr id="7" name="Oval Callout 6"/>
          <p:cNvSpPr/>
          <p:nvPr/>
        </p:nvSpPr>
        <p:spPr>
          <a:xfrm>
            <a:off x="4953000" y="228600"/>
            <a:ext cx="3810000" cy="1409700"/>
          </a:xfrm>
          <a:prstGeom prst="wedgeEllipseCallout">
            <a:avLst>
              <a:gd name="adj1" fmla="val -79976"/>
              <a:gd name="adj2" fmla="val 781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HOW DO I SANCTIFY MY WORK?</a:t>
            </a:r>
          </a:p>
        </p:txBody>
      </p:sp>
    </p:spTree>
    <p:extLst>
      <p:ext uri="{BB962C8B-B14F-4D97-AF65-F5344CB8AC3E}">
        <p14:creationId xmlns:p14="http://schemas.microsoft.com/office/powerpoint/2010/main" val="3596503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250" fill="hold"/>
                                        <p:tgtEl>
                                          <p:spTgt spid="8"/>
                                        </p:tgtEl>
                                        <p:attrNameLst>
                                          <p:attrName>ppt_w</p:attrName>
                                        </p:attrNameLst>
                                      </p:cBhvr>
                                      <p:tavLst>
                                        <p:tav tm="0">
                                          <p:val>
                                            <p:fltVal val="0"/>
                                          </p:val>
                                        </p:tav>
                                        <p:tav tm="100000">
                                          <p:val>
                                            <p:strVal val="#ppt_w"/>
                                          </p:val>
                                        </p:tav>
                                      </p:tavLst>
                                    </p:anim>
                                    <p:anim calcmode="lin" valueType="num">
                                      <p:cBhvr>
                                        <p:cTn id="15" dur="1250" fill="hold"/>
                                        <p:tgtEl>
                                          <p:spTgt spid="8"/>
                                        </p:tgtEl>
                                        <p:attrNameLst>
                                          <p:attrName>ppt_h</p:attrName>
                                        </p:attrNameLst>
                                      </p:cBhvr>
                                      <p:tavLst>
                                        <p:tav tm="0">
                                          <p:val>
                                            <p:fltVal val="0"/>
                                          </p:val>
                                        </p:tav>
                                        <p:tav tm="100000">
                                          <p:val>
                                            <p:strVal val="#ppt_h"/>
                                          </p:val>
                                        </p:tav>
                                      </p:tavLst>
                                    </p:anim>
                                    <p:animEffect transition="in" filter="fade">
                                      <p:cBhvr>
                                        <p:cTn id="16"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nograph"/>
          <p:cNvPicPr/>
          <p:nvPr/>
        </p:nvPicPr>
        <p:blipFill>
          <a:blip r:embed="rId2">
            <a:extLst>
              <a:ext uri="{28A0092B-C50C-407E-A947-70E740481C1C}">
                <a14:useLocalDpi xmlns:a14="http://schemas.microsoft.com/office/drawing/2010/main" val="0"/>
              </a:ext>
            </a:extLst>
          </a:blip>
          <a:srcRect/>
          <a:stretch>
            <a:fillRect/>
          </a:stretch>
        </p:blipFill>
        <p:spPr bwMode="auto">
          <a:xfrm>
            <a:off x="367145" y="914124"/>
            <a:ext cx="8548256" cy="5943876"/>
          </a:xfrm>
          <a:prstGeom prst="rect">
            <a:avLst/>
          </a:prstGeom>
          <a:noFill/>
          <a:ln>
            <a:noFill/>
          </a:ln>
        </p:spPr>
      </p:pic>
      <p:sp>
        <p:nvSpPr>
          <p:cNvPr id="6" name="Rectangle 5"/>
          <p:cNvSpPr/>
          <p:nvPr/>
        </p:nvSpPr>
        <p:spPr>
          <a:xfrm>
            <a:off x="3810000" y="76200"/>
            <a:ext cx="5105400" cy="830997"/>
          </a:xfrm>
          <a:prstGeom prst="rect">
            <a:avLst/>
          </a:prstGeom>
          <a:solidFill>
            <a:srgbClr val="FFFF00"/>
          </a:solidFill>
        </p:spPr>
        <p:txBody>
          <a:bodyPr wrap="square">
            <a:spAutoFit/>
          </a:bodyPr>
          <a:lstStyle/>
          <a:p>
            <a:pPr algn="ctr"/>
            <a:r>
              <a:rPr lang="en-US" sz="4800" b="1" dirty="0">
                <a:solidFill>
                  <a:srgbClr val="002060"/>
                </a:solidFill>
                <a:latin typeface="Garamond" pitchFamily="18" charset="0"/>
              </a:rPr>
              <a:t>3) Monograph</a:t>
            </a:r>
          </a:p>
        </p:txBody>
      </p:sp>
      <p:sp>
        <p:nvSpPr>
          <p:cNvPr id="3" name="Rectangle 2"/>
          <p:cNvSpPr/>
          <p:nvPr/>
        </p:nvSpPr>
        <p:spPr>
          <a:xfrm>
            <a:off x="4916" y="0"/>
            <a:ext cx="3505199" cy="6986528"/>
          </a:xfrm>
          <a:prstGeom prst="rect">
            <a:avLst/>
          </a:prstGeom>
          <a:solidFill>
            <a:srgbClr val="00FFFF"/>
          </a:solidFill>
          <a:ln>
            <a:solidFill>
              <a:schemeClr val="bg1"/>
            </a:solidFill>
          </a:ln>
        </p:spPr>
        <p:txBody>
          <a:bodyPr wrap="square">
            <a:spAutoFit/>
          </a:bodyPr>
          <a:lstStyle/>
          <a:p>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 book. Specifically one that is meant to be read sequentially, from cover to cover as opposed to a reference work such as a dictionary or encyclopedia</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1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Non-librarians may think you’re referring to getting your initials sewn on to an article of clothing at the mall.</a:t>
            </a:r>
            <a:endPar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091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76200"/>
            <a:ext cx="3429000" cy="6553200"/>
          </a:xfrm>
          <a:solidFill>
            <a:srgbClr val="FFFF00"/>
          </a:solidFill>
        </p:spPr>
        <p:txBody>
          <a:bodyPr>
            <a:noAutofit/>
          </a:bodyPr>
          <a:lstStyle/>
          <a:p>
            <a:pPr marL="0" indent="0" algn="r">
              <a:buNone/>
            </a:pPr>
            <a:r>
              <a:rPr lang="en-US" sz="3600" b="1" dirty="0">
                <a:solidFill>
                  <a:srgbClr val="C00000"/>
                </a:solidFill>
              </a:rPr>
              <a:t>What really matters, therefore, is not that it "turn out well" but that </a:t>
            </a:r>
            <a:r>
              <a:rPr lang="en-US" sz="4400" b="1" dirty="0">
                <a:solidFill>
                  <a:srgbClr val="0000FF"/>
                </a:solidFill>
              </a:rPr>
              <a:t>we work out of love for God. </a:t>
            </a:r>
            <a:r>
              <a:rPr lang="en-US" sz="3600" b="1" dirty="0">
                <a:solidFill>
                  <a:srgbClr val="C00000"/>
                </a:solidFill>
              </a:rPr>
              <a:t>For God looks to the </a:t>
            </a:r>
            <a:r>
              <a:rPr lang="en-US" sz="3600" b="1" dirty="0" smtClean="0">
                <a:solidFill>
                  <a:srgbClr val="C00000"/>
                </a:solidFill>
              </a:rPr>
              <a:t>heart. </a:t>
            </a:r>
            <a:endParaRPr lang="en-US" sz="3600" b="1" dirty="0">
              <a:solidFill>
                <a:srgbClr val="C00000"/>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947" r="18796" b="-1506"/>
          <a:stretch/>
        </p:blipFill>
        <p:spPr>
          <a:xfrm>
            <a:off x="228600" y="304800"/>
            <a:ext cx="5739576" cy="6553200"/>
          </a:xfrm>
          <a:prstGeom prst="ellipse">
            <a:avLst/>
          </a:prstGeom>
          <a:ln>
            <a:noFill/>
          </a:ln>
          <a:effectLst>
            <a:softEdge rad="112500"/>
          </a:effectLst>
        </p:spPr>
      </p:pic>
    </p:spTree>
    <p:extLst>
      <p:ext uri="{BB962C8B-B14F-4D97-AF65-F5344CB8AC3E}">
        <p14:creationId xmlns:p14="http://schemas.microsoft.com/office/powerpoint/2010/main" val="2297126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426" y="2590800"/>
            <a:ext cx="6085147" cy="4039932"/>
          </a:xfrm>
          <a:prstGeom prst="rect">
            <a:avLst/>
          </a:prstGeom>
        </p:spPr>
      </p:pic>
      <p:sp>
        <p:nvSpPr>
          <p:cNvPr id="3" name="Content Placeholder 2"/>
          <p:cNvSpPr>
            <a:spLocks noGrp="1"/>
          </p:cNvSpPr>
          <p:nvPr>
            <p:ph idx="1"/>
          </p:nvPr>
        </p:nvSpPr>
        <p:spPr>
          <a:xfrm>
            <a:off x="0" y="76200"/>
            <a:ext cx="9144000" cy="2514600"/>
          </a:xfrm>
          <a:solidFill>
            <a:srgbClr val="00FFFF"/>
          </a:solidFill>
        </p:spPr>
        <p:txBody>
          <a:bodyPr>
            <a:noAutofit/>
          </a:bodyPr>
          <a:lstStyle/>
          <a:p>
            <a:pPr marL="0" indent="0" algn="ctr">
              <a:buNone/>
            </a:pPr>
            <a:r>
              <a:rPr lang="en-US" sz="2800" b="1" dirty="0" smtClean="0">
                <a:solidFill>
                  <a:srgbClr val="C00000"/>
                </a:solidFill>
              </a:rPr>
              <a:t>What </a:t>
            </a:r>
            <a:r>
              <a:rPr lang="en-US" sz="2800" b="1" dirty="0">
                <a:solidFill>
                  <a:srgbClr val="C00000"/>
                </a:solidFill>
              </a:rPr>
              <a:t>is decisive is that one has a </a:t>
            </a:r>
            <a:r>
              <a:rPr lang="en-US" sz="2800" b="1" dirty="0">
                <a:solidFill>
                  <a:srgbClr val="0000FF"/>
                </a:solidFill>
              </a:rPr>
              <a:t>supernatural motive</a:t>
            </a:r>
            <a:r>
              <a:rPr lang="en-US" sz="2800" b="1" dirty="0">
                <a:solidFill>
                  <a:srgbClr val="C00000"/>
                </a:solidFill>
              </a:rPr>
              <a:t>, the ultimate goal, the rectitude of intention </a:t>
            </a:r>
            <a:r>
              <a:rPr lang="en-US" sz="4800" b="1" dirty="0" smtClean="0">
                <a:solidFill>
                  <a:srgbClr val="0000FF"/>
                </a:solidFill>
              </a:rPr>
              <a:t>to </a:t>
            </a:r>
            <a:r>
              <a:rPr lang="en-US" sz="4800" b="1" dirty="0">
                <a:solidFill>
                  <a:srgbClr val="0000FF"/>
                </a:solidFill>
              </a:rPr>
              <a:t>work for love of God</a:t>
            </a:r>
            <a:r>
              <a:rPr lang="en-US" sz="4800" b="1" dirty="0">
                <a:solidFill>
                  <a:srgbClr val="C00000"/>
                </a:solidFill>
              </a:rPr>
              <a:t> </a:t>
            </a:r>
            <a:r>
              <a:rPr lang="en-US" sz="4000" b="1" dirty="0">
                <a:solidFill>
                  <a:srgbClr val="C00000"/>
                </a:solidFill>
              </a:rPr>
              <a:t>and </a:t>
            </a:r>
            <a:r>
              <a:rPr lang="en-US" sz="4800" b="1" dirty="0">
                <a:solidFill>
                  <a:srgbClr val="0000FF"/>
                </a:solidFill>
              </a:rPr>
              <a:t>to serve others for God. </a:t>
            </a:r>
            <a:endParaRPr lang="en-US" sz="5400" b="1" dirty="0">
              <a:solidFill>
                <a:srgbClr val="0000FF"/>
              </a:solidFill>
            </a:endParaRPr>
          </a:p>
        </p:txBody>
      </p:sp>
    </p:spTree>
    <p:extLst>
      <p:ext uri="{BB962C8B-B14F-4D97-AF65-F5344CB8AC3E}">
        <p14:creationId xmlns:p14="http://schemas.microsoft.com/office/powerpoint/2010/main" val="2965480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52400"/>
            <a:ext cx="5172075" cy="6575553"/>
          </a:xfrm>
          <a:prstGeom prst="rect">
            <a:avLst/>
          </a:prstGeom>
          <a:ln>
            <a:noFill/>
          </a:ln>
          <a:effectLst>
            <a:softEdge rad="112500"/>
          </a:effectLst>
        </p:spPr>
      </p:pic>
      <p:sp>
        <p:nvSpPr>
          <p:cNvPr id="6" name="Rectangle 5"/>
          <p:cNvSpPr/>
          <p:nvPr/>
        </p:nvSpPr>
        <p:spPr>
          <a:xfrm>
            <a:off x="4236221" y="5470235"/>
            <a:ext cx="445057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FC000"/>
                </a:solidFill>
                <a:effectLst>
                  <a:outerShdw blurRad="76200" dist="50800" dir="5400000" algn="tl" rotWithShape="0">
                    <a:srgbClr val="000000">
                      <a:alpha val="65000"/>
                    </a:srgbClr>
                  </a:outerShdw>
                </a:effectLst>
              </a:rPr>
              <a:t>St. </a:t>
            </a:r>
            <a:r>
              <a:rPr lang="en-US" sz="3600" b="1" cap="none" spc="50" dirty="0" err="1" smtClean="0">
                <a:ln w="11430"/>
                <a:solidFill>
                  <a:srgbClr val="FFC000"/>
                </a:solidFill>
                <a:effectLst>
                  <a:outerShdw blurRad="76200" dist="50800" dir="5400000" algn="tl" rotWithShape="0">
                    <a:srgbClr val="000000">
                      <a:alpha val="65000"/>
                    </a:srgbClr>
                  </a:outerShdw>
                </a:effectLst>
              </a:rPr>
              <a:t>Josemaria</a:t>
            </a:r>
            <a:r>
              <a:rPr lang="en-US" sz="3600" b="1" cap="none" spc="50" dirty="0" smtClean="0">
                <a:ln w="11430"/>
                <a:solidFill>
                  <a:srgbClr val="FFC000"/>
                </a:solidFill>
                <a:effectLst>
                  <a:outerShdw blurRad="76200" dist="50800" dir="5400000" algn="tl" rotWithShape="0">
                    <a:srgbClr val="000000">
                      <a:alpha val="65000"/>
                    </a:srgbClr>
                  </a:outerShdw>
                </a:effectLst>
              </a:rPr>
              <a:t> </a:t>
            </a:r>
            <a:r>
              <a:rPr lang="en-US" sz="3600" b="1" cap="none" spc="50" dirty="0" err="1" smtClean="0">
                <a:ln w="11430"/>
                <a:solidFill>
                  <a:srgbClr val="FFC000"/>
                </a:solidFill>
                <a:effectLst>
                  <a:outerShdw blurRad="76200" dist="50800" dir="5400000" algn="tl" rotWithShape="0">
                    <a:srgbClr val="000000">
                      <a:alpha val="65000"/>
                    </a:srgbClr>
                  </a:outerShdw>
                </a:effectLst>
              </a:rPr>
              <a:t>Escriva</a:t>
            </a:r>
            <a:endParaRPr lang="en-US" sz="3600" b="1" cap="none" spc="50" dirty="0">
              <a:ln w="11430"/>
              <a:solidFill>
                <a:srgbClr val="FFC000"/>
              </a:solidFill>
              <a:effectLst>
                <a:outerShdw blurRad="76200" dist="50800" dir="5400000" algn="tl" rotWithShape="0">
                  <a:srgbClr val="000000">
                    <a:alpha val="65000"/>
                  </a:srgbClr>
                </a:outerShdw>
              </a:effectLst>
            </a:endParaRPr>
          </a:p>
        </p:txBody>
      </p:sp>
      <p:sp>
        <p:nvSpPr>
          <p:cNvPr id="7" name="Rectangle 6"/>
          <p:cNvSpPr/>
          <p:nvPr/>
        </p:nvSpPr>
        <p:spPr>
          <a:xfrm>
            <a:off x="4454038" y="6116566"/>
            <a:ext cx="4014945"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Patron Saint of Ordinary Life</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Content Placeholder 2"/>
          <p:cNvSpPr txBox="1">
            <a:spLocks/>
          </p:cNvSpPr>
          <p:nvPr/>
        </p:nvSpPr>
        <p:spPr>
          <a:xfrm>
            <a:off x="154858" y="304801"/>
            <a:ext cx="3657600" cy="6172200"/>
          </a:xfrm>
          <a:prstGeom prst="rect">
            <a:avLst/>
          </a:prstGeom>
          <a:solidFill>
            <a:schemeClr val="tx2">
              <a:lumMod val="40000"/>
              <a:lumOff val="60000"/>
            </a:scheme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900" b="1" dirty="0">
                <a:solidFill>
                  <a:srgbClr val="002060"/>
                </a:solidFill>
                <a:latin typeface="Baskerville Old Face" pitchFamily="18" charset="0"/>
              </a:rPr>
              <a:t>"Add a supernatural motive to your ordinary work, and you will have sanctified it.“ </a:t>
            </a:r>
          </a:p>
          <a:p>
            <a:pPr marL="0" indent="0" algn="ctr">
              <a:buNone/>
            </a:pPr>
            <a:r>
              <a:rPr lang="en-US" sz="3100" b="1" dirty="0">
                <a:solidFill>
                  <a:srgbClr val="002060"/>
                </a:solidFill>
                <a:latin typeface="Baskerville Old Face" pitchFamily="18" charset="0"/>
              </a:rPr>
              <a:t>(St. Josemaria, </a:t>
            </a:r>
            <a:r>
              <a:rPr lang="en-US" sz="3100" i="1" dirty="0">
                <a:solidFill>
                  <a:srgbClr val="002060"/>
                </a:solidFill>
                <a:latin typeface="Baskerville Old Face" pitchFamily="18" charset="0"/>
              </a:rPr>
              <a:t>The Way</a:t>
            </a:r>
            <a:r>
              <a:rPr lang="en-US" sz="3100" b="1" dirty="0">
                <a:solidFill>
                  <a:srgbClr val="002060"/>
                </a:solidFill>
                <a:latin typeface="Baskerville Old Face" pitchFamily="18" charset="0"/>
              </a:rPr>
              <a:t>, 359).</a:t>
            </a:r>
          </a:p>
        </p:txBody>
      </p:sp>
    </p:spTree>
    <p:extLst>
      <p:ext uri="{BB962C8B-B14F-4D97-AF65-F5344CB8AC3E}">
        <p14:creationId xmlns:p14="http://schemas.microsoft.com/office/powerpoint/2010/main" val="63557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1363" b="12273"/>
          <a:stretch/>
        </p:blipFill>
        <p:spPr>
          <a:xfrm>
            <a:off x="0" y="2590799"/>
            <a:ext cx="9144000" cy="4267201"/>
          </a:xfrm>
          <a:prstGeom prst="rect">
            <a:avLst/>
          </a:prstGeom>
        </p:spPr>
      </p:pic>
      <p:sp>
        <p:nvSpPr>
          <p:cNvPr id="3" name="Content Placeholder 2"/>
          <p:cNvSpPr>
            <a:spLocks noGrp="1"/>
          </p:cNvSpPr>
          <p:nvPr>
            <p:ph idx="1"/>
          </p:nvPr>
        </p:nvSpPr>
        <p:spPr>
          <a:xfrm>
            <a:off x="0" y="152400"/>
            <a:ext cx="8991600" cy="2349415"/>
          </a:xfrm>
          <a:solidFill>
            <a:schemeClr val="tx2">
              <a:lumMod val="40000"/>
              <a:lumOff val="60000"/>
            </a:schemeClr>
          </a:solidFill>
        </p:spPr>
        <p:txBody>
          <a:bodyPr>
            <a:normAutofit fontScale="92500"/>
          </a:bodyPr>
          <a:lstStyle/>
          <a:p>
            <a:pPr marL="0" indent="0" algn="just">
              <a:buNone/>
            </a:pPr>
            <a:r>
              <a:rPr lang="en-US" sz="3600" b="1" dirty="0">
                <a:solidFill>
                  <a:srgbClr val="002060"/>
                </a:solidFill>
              </a:rPr>
              <a:t>"Work is thus raised to the order of grace. It is sanctified and becomes God’s work, </a:t>
            </a:r>
            <a:r>
              <a:rPr lang="en-US" sz="4400" b="1" i="1" dirty="0" err="1">
                <a:solidFill>
                  <a:srgbClr val="FF0000"/>
                </a:solidFill>
              </a:rPr>
              <a:t>operatio</a:t>
            </a:r>
            <a:r>
              <a:rPr lang="en-US" sz="4400" b="1" i="1" dirty="0">
                <a:solidFill>
                  <a:srgbClr val="FF0000"/>
                </a:solidFill>
              </a:rPr>
              <a:t> Dei, opus </a:t>
            </a:r>
            <a:r>
              <a:rPr lang="en-US" sz="4400" b="1" i="1" dirty="0" smtClean="0">
                <a:solidFill>
                  <a:srgbClr val="FF0000"/>
                </a:solidFill>
              </a:rPr>
              <a:t>Dei</a:t>
            </a:r>
            <a:r>
              <a:rPr lang="en-US" sz="3600" b="1" dirty="0" smtClean="0">
                <a:solidFill>
                  <a:srgbClr val="002060"/>
                </a:solidFill>
              </a:rPr>
              <a:t>”. </a:t>
            </a:r>
          </a:p>
          <a:p>
            <a:pPr marL="0" indent="0" algn="r">
              <a:buNone/>
            </a:pPr>
            <a:r>
              <a:rPr lang="en-US" sz="2000" b="1" dirty="0" smtClean="0">
                <a:solidFill>
                  <a:srgbClr val="002060"/>
                </a:solidFill>
              </a:rPr>
              <a:t>(St. </a:t>
            </a:r>
            <a:r>
              <a:rPr lang="en-US" sz="2000" b="1" dirty="0" err="1" smtClean="0">
                <a:solidFill>
                  <a:srgbClr val="002060"/>
                </a:solidFill>
              </a:rPr>
              <a:t>Josemaria</a:t>
            </a:r>
            <a:r>
              <a:rPr lang="en-US" sz="2000" b="1" dirty="0" smtClean="0">
                <a:solidFill>
                  <a:srgbClr val="002060"/>
                </a:solidFill>
              </a:rPr>
              <a:t>, </a:t>
            </a:r>
            <a:r>
              <a:rPr lang="en-US" sz="2000" b="1" i="1" dirty="0" smtClean="0">
                <a:solidFill>
                  <a:srgbClr val="002060"/>
                </a:solidFill>
              </a:rPr>
              <a:t>Conversations, </a:t>
            </a:r>
            <a:r>
              <a:rPr lang="en-US" sz="2000" b="1" dirty="0" smtClean="0">
                <a:solidFill>
                  <a:srgbClr val="002060"/>
                </a:solidFill>
              </a:rPr>
              <a:t>10).</a:t>
            </a:r>
            <a:endParaRPr lang="en-US" sz="2000" b="1" dirty="0">
              <a:solidFill>
                <a:srgbClr val="002060"/>
              </a:solidFill>
            </a:endParaRPr>
          </a:p>
        </p:txBody>
      </p:sp>
    </p:spTree>
    <p:extLst>
      <p:ext uri="{BB962C8B-B14F-4D97-AF65-F5344CB8AC3E}">
        <p14:creationId xmlns:p14="http://schemas.microsoft.com/office/powerpoint/2010/main" val="156335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0374" b="-1"/>
          <a:stretch/>
        </p:blipFill>
        <p:spPr>
          <a:xfrm>
            <a:off x="228600" y="195022"/>
            <a:ext cx="8672052" cy="5596178"/>
          </a:xfrm>
          <a:prstGeom prst="rect">
            <a:avLst/>
          </a:prstGeom>
        </p:spPr>
      </p:pic>
      <p:sp>
        <p:nvSpPr>
          <p:cNvPr id="8" name="Title 1"/>
          <p:cNvSpPr txBox="1">
            <a:spLocks/>
          </p:cNvSpPr>
          <p:nvPr/>
        </p:nvSpPr>
        <p:spPr>
          <a:xfrm>
            <a:off x="228600" y="5562600"/>
            <a:ext cx="8686800" cy="1219200"/>
          </a:xfrm>
          <a:prstGeom prst="rect">
            <a:avLst/>
          </a:prstGeom>
          <a:solidFill>
            <a:srgbClr val="FFFF00"/>
          </a:solidFill>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4000" b="1" cap="none" dirty="0">
                <a:solidFill>
                  <a:srgbClr val="0000FF"/>
                </a:solidFill>
                <a:latin typeface="Baskerville Old Face" pitchFamily="18" charset="0"/>
              </a:rPr>
              <a:t>C</a:t>
            </a:r>
            <a:r>
              <a:rPr lang="en-US" sz="4000" b="1" cap="none" dirty="0" smtClean="0">
                <a:solidFill>
                  <a:srgbClr val="0000FF"/>
                </a:solidFill>
                <a:latin typeface="Baskerville Old Face" pitchFamily="18" charset="0"/>
              </a:rPr>
              <a:t>) Work with professionalism: Do your best. Mediocrity is the enemy of sanctity.</a:t>
            </a:r>
            <a:endParaRPr lang="en-US" sz="4000" b="1" cap="none" dirty="0">
              <a:solidFill>
                <a:srgbClr val="0000FF"/>
              </a:solidFill>
              <a:latin typeface="Baskerville Old Face" pitchFamily="18" charset="0"/>
            </a:endParaRPr>
          </a:p>
        </p:txBody>
      </p:sp>
      <p:sp>
        <p:nvSpPr>
          <p:cNvPr id="3" name="Oval Callout 2"/>
          <p:cNvSpPr/>
          <p:nvPr/>
        </p:nvSpPr>
        <p:spPr>
          <a:xfrm>
            <a:off x="5090652" y="230861"/>
            <a:ext cx="3810000" cy="1409700"/>
          </a:xfrm>
          <a:prstGeom prst="wedgeEllipseCallout">
            <a:avLst>
              <a:gd name="adj1" fmla="val -73619"/>
              <a:gd name="adj2" fmla="val 306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HOW DO I SANCTIFY MY WORK?</a:t>
            </a:r>
          </a:p>
        </p:txBody>
      </p:sp>
    </p:spTree>
    <p:extLst>
      <p:ext uri="{BB962C8B-B14F-4D97-AF65-F5344CB8AC3E}">
        <p14:creationId xmlns:p14="http://schemas.microsoft.com/office/powerpoint/2010/main" val="3949944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500" fill="hold"/>
                                        <p:tgtEl>
                                          <p:spTgt spid="8"/>
                                        </p:tgtEl>
                                        <p:attrNameLst>
                                          <p:attrName>ppt_w</p:attrName>
                                        </p:attrNameLst>
                                      </p:cBhvr>
                                      <p:tavLst>
                                        <p:tav tm="0">
                                          <p:val>
                                            <p:fltVal val="0"/>
                                          </p:val>
                                        </p:tav>
                                        <p:tav tm="100000">
                                          <p:val>
                                            <p:strVal val="#ppt_w"/>
                                          </p:val>
                                        </p:tav>
                                      </p:tavLst>
                                    </p:anim>
                                    <p:anim calcmode="lin" valueType="num">
                                      <p:cBhvr>
                                        <p:cTn id="15" dur="1500" fill="hold"/>
                                        <p:tgtEl>
                                          <p:spTgt spid="8"/>
                                        </p:tgtEl>
                                        <p:attrNameLst>
                                          <p:attrName>ppt_h</p:attrName>
                                        </p:attrNameLst>
                                      </p:cBhvr>
                                      <p:tavLst>
                                        <p:tav tm="0">
                                          <p:val>
                                            <p:fltVal val="0"/>
                                          </p:val>
                                        </p:tav>
                                        <p:tav tm="100000">
                                          <p:val>
                                            <p:strVal val="#ppt_h"/>
                                          </p:val>
                                        </p:tav>
                                      </p:tavLst>
                                    </p:anim>
                                    <p:animEffect transition="in" filter="fade">
                                      <p:cBhvr>
                                        <p:cTn id="1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82490" cy="6823710"/>
          </a:xfrm>
          <a:solidFill>
            <a:srgbClr val="FFFF00"/>
          </a:solidFill>
        </p:spPr>
        <p:txBody>
          <a:bodyPr>
            <a:noAutofit/>
          </a:bodyPr>
          <a:lstStyle/>
          <a:p>
            <a:pPr marL="0" indent="0" algn="ctr">
              <a:buNone/>
            </a:pPr>
            <a:r>
              <a:rPr lang="en-US" sz="3200" b="1" dirty="0">
                <a:solidFill>
                  <a:srgbClr val="C00000"/>
                </a:solidFill>
              </a:rPr>
              <a:t>In the case of professional work, whether cultivating a field, research in science, providing services, etc., in order for it to be humanly good and </a:t>
            </a:r>
            <a:r>
              <a:rPr lang="en-US" sz="3200" b="1" dirty="0" err="1">
                <a:solidFill>
                  <a:srgbClr val="C00000"/>
                </a:solidFill>
              </a:rPr>
              <a:t>sanctifiable</a:t>
            </a:r>
            <a:r>
              <a:rPr lang="en-US" sz="3200" b="1" dirty="0">
                <a:solidFill>
                  <a:srgbClr val="C00000"/>
                </a:solidFill>
              </a:rPr>
              <a:t> it has to be </a:t>
            </a:r>
            <a:r>
              <a:rPr lang="en-US" sz="4400" b="1" dirty="0">
                <a:solidFill>
                  <a:srgbClr val="0000FF"/>
                </a:solidFill>
              </a:rPr>
              <a:t>an exercise of the human virtues.</a:t>
            </a:r>
            <a:r>
              <a:rPr lang="en-US" sz="4400" b="1" dirty="0">
                <a:solidFill>
                  <a:srgbClr val="C00000"/>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490" y="228600"/>
            <a:ext cx="4474564" cy="5994837"/>
          </a:xfrm>
          <a:prstGeom prst="ellipse">
            <a:avLst/>
          </a:prstGeom>
          <a:ln>
            <a:noFill/>
          </a:ln>
          <a:effectLst>
            <a:softEdge rad="112500"/>
          </a:effectLst>
        </p:spPr>
      </p:pic>
    </p:spTree>
    <p:extLst>
      <p:ext uri="{BB962C8B-B14F-4D97-AF65-F5344CB8AC3E}">
        <p14:creationId xmlns:p14="http://schemas.microsoft.com/office/powerpoint/2010/main" val="2031680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070256" cy="3943590"/>
          </a:xfrm>
          <a:prstGeom prst="rect">
            <a:avLst/>
          </a:prstGeom>
          <a:ln>
            <a:noFill/>
          </a:ln>
          <a:effectLst>
            <a:softEdge rad="112500"/>
          </a:effectLst>
        </p:spPr>
      </p:pic>
      <p:sp>
        <p:nvSpPr>
          <p:cNvPr id="6" name="Title 1"/>
          <p:cNvSpPr txBox="1">
            <a:spLocks/>
          </p:cNvSpPr>
          <p:nvPr/>
        </p:nvSpPr>
        <p:spPr>
          <a:xfrm>
            <a:off x="0" y="4857400"/>
            <a:ext cx="9144000" cy="20006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800" b="1" cap="none" dirty="0" smtClean="0">
                <a:solidFill>
                  <a:srgbClr val="002060"/>
                </a:solidFill>
                <a:latin typeface="Arial Black" panose="020B0A04020102020204" pitchFamily="34" charset="0"/>
              </a:rPr>
              <a:t>Principles that guide the librarian’s profession.</a:t>
            </a:r>
          </a:p>
        </p:txBody>
      </p:sp>
      <p:sp>
        <p:nvSpPr>
          <p:cNvPr id="10" name="Title 1"/>
          <p:cNvSpPr txBox="1">
            <a:spLocks/>
          </p:cNvSpPr>
          <p:nvPr/>
        </p:nvSpPr>
        <p:spPr>
          <a:xfrm>
            <a:off x="1013460" y="213360"/>
            <a:ext cx="7520940" cy="548640"/>
          </a:xfrm>
          <a:prstGeom prst="rect">
            <a:avLst/>
          </a:prstGeom>
          <a:effectLst/>
        </p:spPr>
        <p:txBody>
          <a:bodyPr vert="horz" lIns="91440" tIns="45720" rIns="91440" bIns="45720" rtlCol="0" anchor="ctr">
            <a:normAutofit fontScale="9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solidFill>
                  <a:srgbClr val="FF0000"/>
                </a:solidFill>
                <a:latin typeface="Arial Black" panose="020B0A04020102020204" pitchFamily="34" charset="0"/>
              </a:rPr>
              <a:t>PROFESSIONAL ETHICS</a:t>
            </a:r>
            <a:endParaRPr lang="en-US" sz="40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35578626"/>
      </p:ext>
    </p:extLst>
  </p:cSld>
  <p:clrMapOvr>
    <a:masterClrMapping/>
  </p:clrMapOvr>
  <p:transition spd="slow">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5029200"/>
            <a:ext cx="9144000" cy="18288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7200" b="1" cap="none" dirty="0">
                <a:solidFill>
                  <a:srgbClr val="FF0000"/>
                </a:solidFill>
                <a:latin typeface="Baskerville Old Face" pitchFamily="18" charset="0"/>
              </a:rPr>
              <a:t>Access to information</a:t>
            </a:r>
            <a:endParaRPr lang="en-US" sz="7200" b="1" cap="none" dirty="0" smtClean="0">
              <a:solidFill>
                <a:srgbClr val="FF0000"/>
              </a:solidFill>
              <a:latin typeface="Baskerville Old Face" pitchFamily="18" charset="0"/>
            </a:endParaRPr>
          </a:p>
        </p:txBody>
      </p:sp>
      <p:sp>
        <p:nvSpPr>
          <p:cNvPr id="7" name="Content Placeholder 2"/>
          <p:cNvSpPr>
            <a:spLocks noGrp="1"/>
          </p:cNvSpPr>
          <p:nvPr>
            <p:ph idx="1"/>
          </p:nvPr>
        </p:nvSpPr>
        <p:spPr>
          <a:xfrm>
            <a:off x="228600" y="228600"/>
            <a:ext cx="8534399" cy="4800600"/>
          </a:xfrm>
          <a:solidFill>
            <a:srgbClr val="00FFFF"/>
          </a:solidFill>
        </p:spPr>
        <p:txBody>
          <a:bodyPr>
            <a:noAutofit/>
          </a:bodyPr>
          <a:lstStyle/>
          <a:p>
            <a:pPr marL="0" indent="0" algn="ctr">
              <a:buNone/>
            </a:pPr>
            <a:r>
              <a:rPr lang="en-US" sz="4000" b="1" dirty="0" smtClean="0">
                <a:solidFill>
                  <a:srgbClr val="C00000"/>
                </a:solidFill>
              </a:rPr>
              <a:t>To </a:t>
            </a:r>
            <a:r>
              <a:rPr lang="en-US" sz="4000" b="1" dirty="0">
                <a:solidFill>
                  <a:srgbClr val="C00000"/>
                </a:solidFill>
              </a:rPr>
              <a:t>ensure access to information for all for personal development</a:t>
            </a:r>
            <a:r>
              <a:rPr lang="en-US" sz="4000" b="1" dirty="0">
                <a:solidFill>
                  <a:srgbClr val="006600"/>
                </a:solidFill>
              </a:rPr>
              <a:t>, education, cultural enrichment, leisure, economic activity and informed participation in and enhancement of democracy</a:t>
            </a:r>
            <a:r>
              <a:rPr lang="en-US" sz="4000" b="1" dirty="0" smtClean="0">
                <a:solidFill>
                  <a:srgbClr val="006600"/>
                </a:solidFill>
              </a:rPr>
              <a:t>.</a:t>
            </a:r>
            <a:endParaRPr lang="en-US" sz="4000" b="1" dirty="0">
              <a:solidFill>
                <a:srgbClr val="006600"/>
              </a:solidFill>
            </a:endParaRPr>
          </a:p>
        </p:txBody>
      </p:sp>
    </p:spTree>
    <p:extLst>
      <p:ext uri="{BB962C8B-B14F-4D97-AF65-F5344CB8AC3E}">
        <p14:creationId xmlns:p14="http://schemas.microsoft.com/office/powerpoint/2010/main" val="1873232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5029200"/>
            <a:ext cx="9144000" cy="18288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6600" b="1" cap="none" dirty="0">
                <a:solidFill>
                  <a:srgbClr val="FF0000"/>
                </a:solidFill>
                <a:latin typeface="Baskerville Old Face" pitchFamily="18" charset="0"/>
              </a:rPr>
              <a:t>Responsibilities towards individuals and society</a:t>
            </a:r>
            <a:endParaRPr lang="en-US" sz="6600" b="1" cap="none" dirty="0" smtClean="0">
              <a:solidFill>
                <a:srgbClr val="FF0000"/>
              </a:solidFill>
              <a:latin typeface="Baskerville Old Face" pitchFamily="18" charset="0"/>
            </a:endParaRPr>
          </a:p>
        </p:txBody>
      </p:sp>
      <p:sp>
        <p:nvSpPr>
          <p:cNvPr id="7" name="Content Placeholder 2"/>
          <p:cNvSpPr>
            <a:spLocks noGrp="1"/>
          </p:cNvSpPr>
          <p:nvPr>
            <p:ph idx="1"/>
          </p:nvPr>
        </p:nvSpPr>
        <p:spPr>
          <a:xfrm>
            <a:off x="228600" y="228600"/>
            <a:ext cx="8534399" cy="4800600"/>
          </a:xfrm>
          <a:solidFill>
            <a:srgbClr val="00FFFF"/>
          </a:solidFill>
        </p:spPr>
        <p:txBody>
          <a:bodyPr>
            <a:noAutofit/>
          </a:bodyPr>
          <a:lstStyle/>
          <a:p>
            <a:pPr marL="0" indent="0" algn="ctr">
              <a:buNone/>
            </a:pPr>
            <a:r>
              <a:rPr lang="en-US" sz="3200" b="1" dirty="0" smtClean="0">
                <a:solidFill>
                  <a:srgbClr val="0000FF"/>
                </a:solidFill>
              </a:rPr>
              <a:t>To ensure </a:t>
            </a:r>
            <a:r>
              <a:rPr lang="en-US" sz="3200" b="1" dirty="0" smtClean="0">
                <a:solidFill>
                  <a:srgbClr val="FF0000"/>
                </a:solidFill>
              </a:rPr>
              <a:t>that </a:t>
            </a:r>
            <a:r>
              <a:rPr lang="en-US" sz="3200" b="1" dirty="0">
                <a:solidFill>
                  <a:srgbClr val="FF0000"/>
                </a:solidFill>
              </a:rPr>
              <a:t>equitable services are provided for everyone </a:t>
            </a:r>
            <a:r>
              <a:rPr lang="en-US" sz="3200" b="1" dirty="0" smtClean="0">
                <a:solidFill>
                  <a:srgbClr val="0000FF"/>
                </a:solidFill>
              </a:rPr>
              <a:t>regardless of age</a:t>
            </a:r>
            <a:r>
              <a:rPr lang="en-US" sz="3200" b="1" dirty="0">
                <a:solidFill>
                  <a:srgbClr val="0000FF"/>
                </a:solidFill>
              </a:rPr>
              <a:t>, citizenship, political belief, physical or mental ability, gender identity, heritage, education, income, immigration and asylum-seeking status, marital status, origin, race, religion or sexual </a:t>
            </a:r>
            <a:r>
              <a:rPr lang="en-US" sz="3200" b="1" dirty="0" smtClean="0">
                <a:solidFill>
                  <a:srgbClr val="0000FF"/>
                </a:solidFill>
              </a:rPr>
              <a:t>orientation</a:t>
            </a:r>
            <a:endParaRPr lang="en-US" sz="3200" b="1" dirty="0">
              <a:solidFill>
                <a:srgbClr val="0000FF"/>
              </a:solidFill>
            </a:endParaRPr>
          </a:p>
        </p:txBody>
      </p:sp>
    </p:spTree>
    <p:extLst>
      <p:ext uri="{BB962C8B-B14F-4D97-AF65-F5344CB8AC3E}">
        <p14:creationId xmlns:p14="http://schemas.microsoft.com/office/powerpoint/2010/main" val="509925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5029200"/>
            <a:ext cx="9144000" cy="18288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6600" b="1" cap="none" dirty="0">
                <a:solidFill>
                  <a:srgbClr val="FF0000"/>
                </a:solidFill>
                <a:latin typeface="Baskerville Old Face" pitchFamily="18" charset="0"/>
              </a:rPr>
              <a:t>Privacy, secrecy and transparency</a:t>
            </a:r>
            <a:endParaRPr lang="en-US" sz="6600" b="1" cap="none" dirty="0" smtClean="0">
              <a:solidFill>
                <a:srgbClr val="FF0000"/>
              </a:solidFill>
              <a:latin typeface="Baskerville Old Face" pitchFamily="18" charset="0"/>
            </a:endParaRPr>
          </a:p>
        </p:txBody>
      </p:sp>
      <p:sp>
        <p:nvSpPr>
          <p:cNvPr id="7" name="Content Placeholder 2"/>
          <p:cNvSpPr>
            <a:spLocks noGrp="1"/>
          </p:cNvSpPr>
          <p:nvPr>
            <p:ph idx="1"/>
          </p:nvPr>
        </p:nvSpPr>
        <p:spPr>
          <a:xfrm>
            <a:off x="228600" y="228600"/>
            <a:ext cx="8534399" cy="4800600"/>
          </a:xfrm>
          <a:solidFill>
            <a:srgbClr val="00FFFF"/>
          </a:solidFill>
        </p:spPr>
        <p:txBody>
          <a:bodyPr>
            <a:noAutofit/>
          </a:bodyPr>
          <a:lstStyle/>
          <a:p>
            <a:pPr marL="457200" indent="-457200">
              <a:buFont typeface="Arial" panose="020B0604020202020204" pitchFamily="34" charset="0"/>
              <a:buChar char="•"/>
            </a:pPr>
            <a:r>
              <a:rPr lang="en-US" sz="3600" b="1" dirty="0">
                <a:solidFill>
                  <a:srgbClr val="C00000"/>
                </a:solidFill>
              </a:rPr>
              <a:t>To respect personal privacy, and the protection of personal data, </a:t>
            </a:r>
            <a:r>
              <a:rPr lang="en-US" sz="3600" b="1" dirty="0">
                <a:solidFill>
                  <a:srgbClr val="0000FF"/>
                </a:solidFill>
              </a:rPr>
              <a:t>necessarily shared between individuals and institutions. </a:t>
            </a:r>
            <a:endParaRPr lang="en-US" sz="3600" b="1" dirty="0" smtClean="0">
              <a:solidFill>
                <a:srgbClr val="0000FF"/>
              </a:solidFill>
            </a:endParaRPr>
          </a:p>
        </p:txBody>
      </p:sp>
    </p:spTree>
    <p:extLst>
      <p:ext uri="{BB962C8B-B14F-4D97-AF65-F5344CB8AC3E}">
        <p14:creationId xmlns:p14="http://schemas.microsoft.com/office/powerpoint/2010/main" val="18921334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0" y="76200"/>
            <a:ext cx="5105399" cy="830997"/>
          </a:xfrm>
          <a:prstGeom prst="rect">
            <a:avLst/>
          </a:prstGeom>
          <a:solidFill>
            <a:srgbClr val="FFFF00"/>
          </a:solidFill>
        </p:spPr>
        <p:txBody>
          <a:bodyPr wrap="square">
            <a:spAutoFit/>
          </a:bodyPr>
          <a:lstStyle/>
          <a:p>
            <a:pPr algn="ctr"/>
            <a:r>
              <a:rPr lang="en-US" sz="4800" b="1" dirty="0">
                <a:solidFill>
                  <a:srgbClr val="002060"/>
                </a:solidFill>
                <a:latin typeface="Garamond" pitchFamily="18" charset="0"/>
              </a:rPr>
              <a:t>4) Provenance</a:t>
            </a:r>
          </a:p>
        </p:txBody>
      </p:sp>
      <p:sp>
        <p:nvSpPr>
          <p:cNvPr id="3" name="Rectangle 2"/>
          <p:cNvSpPr/>
          <p:nvPr/>
        </p:nvSpPr>
        <p:spPr>
          <a:xfrm>
            <a:off x="0" y="76200"/>
            <a:ext cx="3962400" cy="6324808"/>
          </a:xfrm>
          <a:prstGeom prst="rect">
            <a:avLst/>
          </a:prstGeom>
          <a:solidFill>
            <a:srgbClr val="00FFFF"/>
          </a:solidFill>
        </p:spPr>
        <p:txBody>
          <a:bodyPr wrap="square">
            <a:spAutoFit/>
          </a:bodyPr>
          <a:lstStyle/>
          <a:p>
            <a:r>
              <a:rPr lang="en-US" sz="2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The history of ownership of a particular book, manuscript, or work of art</a:t>
            </a:r>
            <a:r>
              <a:rPr lang="en-US" sz="27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2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7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Tracing and authenticating the provenance of a rare book is EXACTLY like the plot of The Ninth Gate, except without all the intrigue, danger, supernatural activities, high budget, and Johnny Depp.</a:t>
            </a:r>
          </a:p>
        </p:txBody>
      </p:sp>
      <p:pic>
        <p:nvPicPr>
          <p:cNvPr id="5" name="Picture 4" descr="provenance"/>
          <p:cNvPicPr/>
          <p:nvPr/>
        </p:nvPicPr>
        <p:blipFill>
          <a:blip r:embed="rId2">
            <a:extLst>
              <a:ext uri="{28A0092B-C50C-407E-A947-70E740481C1C}">
                <a14:useLocalDpi xmlns:a14="http://schemas.microsoft.com/office/drawing/2010/main" val="0"/>
              </a:ext>
            </a:extLst>
          </a:blip>
          <a:srcRect/>
          <a:stretch>
            <a:fillRect/>
          </a:stretch>
        </p:blipFill>
        <p:spPr bwMode="auto">
          <a:xfrm>
            <a:off x="3810001" y="990600"/>
            <a:ext cx="5105400" cy="5715000"/>
          </a:xfrm>
          <a:prstGeom prst="rect">
            <a:avLst/>
          </a:prstGeom>
          <a:noFill/>
          <a:ln>
            <a:noFill/>
          </a:ln>
        </p:spPr>
      </p:pic>
    </p:spTree>
    <p:extLst>
      <p:ext uri="{BB962C8B-B14F-4D97-AF65-F5344CB8AC3E}">
        <p14:creationId xmlns:p14="http://schemas.microsoft.com/office/powerpoint/2010/main" val="1370104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5029200"/>
            <a:ext cx="9144000" cy="18288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6600" b="1" cap="none" dirty="0">
                <a:solidFill>
                  <a:srgbClr val="FF0000"/>
                </a:solidFill>
                <a:latin typeface="Baskerville Old Face" pitchFamily="18" charset="0"/>
              </a:rPr>
              <a:t>Open access and intellectual property</a:t>
            </a:r>
            <a:endParaRPr lang="en-US" sz="6600" b="1" cap="none" dirty="0" smtClean="0">
              <a:solidFill>
                <a:srgbClr val="FF0000"/>
              </a:solidFill>
              <a:latin typeface="Baskerville Old Face" pitchFamily="18" charset="0"/>
            </a:endParaRPr>
          </a:p>
        </p:txBody>
      </p:sp>
      <p:sp>
        <p:nvSpPr>
          <p:cNvPr id="7" name="Content Placeholder 2"/>
          <p:cNvSpPr>
            <a:spLocks noGrp="1"/>
          </p:cNvSpPr>
          <p:nvPr>
            <p:ph idx="1"/>
          </p:nvPr>
        </p:nvSpPr>
        <p:spPr>
          <a:xfrm>
            <a:off x="228600" y="228600"/>
            <a:ext cx="8763000" cy="4800600"/>
          </a:xfrm>
          <a:solidFill>
            <a:srgbClr val="00FFFF"/>
          </a:solidFill>
        </p:spPr>
        <p:txBody>
          <a:bodyPr>
            <a:noAutofit/>
          </a:bodyPr>
          <a:lstStyle/>
          <a:p>
            <a:pPr marL="457200" indent="-457200">
              <a:buFont typeface="Arial" panose="020B0604020202020204" pitchFamily="34" charset="0"/>
              <a:buChar char="•"/>
            </a:pPr>
            <a:r>
              <a:rPr lang="en-US" sz="4000" b="1" dirty="0" smtClean="0">
                <a:solidFill>
                  <a:srgbClr val="0000FF"/>
                </a:solidFill>
              </a:rPr>
              <a:t>To </a:t>
            </a:r>
            <a:r>
              <a:rPr lang="en-US" sz="4000" b="1" dirty="0">
                <a:solidFill>
                  <a:srgbClr val="0000FF"/>
                </a:solidFill>
              </a:rPr>
              <a:t>provide the best possible </a:t>
            </a:r>
            <a:r>
              <a:rPr lang="en-US" sz="4000" b="1" dirty="0">
                <a:solidFill>
                  <a:srgbClr val="C00000"/>
                </a:solidFill>
              </a:rPr>
              <a:t>access for library users </a:t>
            </a:r>
            <a:r>
              <a:rPr lang="en-US" sz="4000" b="1" dirty="0">
                <a:solidFill>
                  <a:srgbClr val="0000FF"/>
                </a:solidFill>
              </a:rPr>
              <a:t>to information and ideas in any media or </a:t>
            </a:r>
            <a:r>
              <a:rPr lang="en-US" sz="4000" b="1" dirty="0" smtClean="0">
                <a:solidFill>
                  <a:srgbClr val="0000FF"/>
                </a:solidFill>
              </a:rPr>
              <a:t>format. </a:t>
            </a:r>
          </a:p>
        </p:txBody>
      </p:sp>
    </p:spTree>
    <p:extLst>
      <p:ext uri="{BB962C8B-B14F-4D97-AF65-F5344CB8AC3E}">
        <p14:creationId xmlns:p14="http://schemas.microsoft.com/office/powerpoint/2010/main" val="526855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5029200"/>
            <a:ext cx="9144000" cy="18288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6000" b="1" cap="none" dirty="0">
                <a:solidFill>
                  <a:srgbClr val="FF0000"/>
                </a:solidFill>
                <a:latin typeface="Baskerville Old Face" pitchFamily="18" charset="0"/>
              </a:rPr>
              <a:t>Neutrality, personal integrity and professional skills</a:t>
            </a:r>
            <a:endParaRPr lang="en-US" sz="6000" b="1" cap="none" dirty="0" smtClean="0">
              <a:solidFill>
                <a:srgbClr val="FF0000"/>
              </a:solidFill>
              <a:latin typeface="Baskerville Old Face" pitchFamily="18" charset="0"/>
            </a:endParaRPr>
          </a:p>
        </p:txBody>
      </p:sp>
      <p:sp>
        <p:nvSpPr>
          <p:cNvPr id="7" name="Content Placeholder 2"/>
          <p:cNvSpPr>
            <a:spLocks noGrp="1"/>
          </p:cNvSpPr>
          <p:nvPr>
            <p:ph idx="1"/>
          </p:nvPr>
        </p:nvSpPr>
        <p:spPr>
          <a:xfrm>
            <a:off x="250722" y="228600"/>
            <a:ext cx="8740877" cy="4800600"/>
          </a:xfrm>
          <a:solidFill>
            <a:srgbClr val="00FFFF"/>
          </a:solidFill>
        </p:spPr>
        <p:txBody>
          <a:bodyPr>
            <a:noAutofit/>
          </a:bodyPr>
          <a:lstStyle/>
          <a:p>
            <a:pPr marL="457200" indent="-457200">
              <a:buFont typeface="Arial" panose="020B0604020202020204" pitchFamily="34" charset="0"/>
              <a:buChar char="•"/>
            </a:pPr>
            <a:r>
              <a:rPr lang="en-US" sz="3200" b="1" dirty="0" smtClean="0">
                <a:solidFill>
                  <a:srgbClr val="0000FF"/>
                </a:solidFill>
              </a:rPr>
              <a:t>To distinguish </a:t>
            </a:r>
            <a:r>
              <a:rPr lang="en-US" sz="3200" b="1" dirty="0">
                <a:solidFill>
                  <a:srgbClr val="0000FF"/>
                </a:solidFill>
              </a:rPr>
              <a:t>between their personal convictions and professional duties. </a:t>
            </a:r>
            <a:r>
              <a:rPr lang="en-US" sz="3200" b="1" dirty="0">
                <a:solidFill>
                  <a:srgbClr val="FF0000"/>
                </a:solidFill>
              </a:rPr>
              <a:t>They do not advance private interests or personal beliefs at the expense of </a:t>
            </a:r>
            <a:r>
              <a:rPr lang="en-US" sz="3200" b="1" dirty="0" smtClean="0">
                <a:solidFill>
                  <a:srgbClr val="FF0000"/>
                </a:solidFill>
              </a:rPr>
              <a:t>neutrality</a:t>
            </a:r>
            <a:r>
              <a:rPr lang="en-US" sz="3200" b="1" dirty="0">
                <a:solidFill>
                  <a:srgbClr val="FF0000"/>
                </a:solidFill>
              </a:rPr>
              <a:t>. </a:t>
            </a:r>
            <a:endParaRPr lang="en-US" sz="3200" b="1" dirty="0" smtClean="0">
              <a:solidFill>
                <a:srgbClr val="FF0000"/>
              </a:solidFill>
            </a:endParaRPr>
          </a:p>
          <a:p>
            <a:pPr marL="457200" indent="-457200">
              <a:buFont typeface="Arial" panose="020B0604020202020204" pitchFamily="34" charset="0"/>
              <a:buChar char="•"/>
            </a:pPr>
            <a:r>
              <a:rPr lang="en-US" sz="3200" b="1" dirty="0" smtClean="0">
                <a:solidFill>
                  <a:srgbClr val="0000FF"/>
                </a:solidFill>
              </a:rPr>
              <a:t>To counter </a:t>
            </a:r>
            <a:r>
              <a:rPr lang="en-US" sz="3200" b="1" dirty="0">
                <a:solidFill>
                  <a:srgbClr val="0000FF"/>
                </a:solidFill>
              </a:rPr>
              <a:t>corruption directly affecting librarianship, as in the sourcing and supply of library </a:t>
            </a:r>
            <a:r>
              <a:rPr lang="en-US" sz="3200" b="1" dirty="0" smtClean="0">
                <a:solidFill>
                  <a:srgbClr val="0000FF"/>
                </a:solidFill>
              </a:rPr>
              <a:t>materials…</a:t>
            </a:r>
            <a:endParaRPr lang="en-US" sz="3200" b="1" dirty="0">
              <a:solidFill>
                <a:srgbClr val="0000FF"/>
              </a:solidFill>
            </a:endParaRPr>
          </a:p>
        </p:txBody>
      </p:sp>
    </p:spTree>
    <p:extLst>
      <p:ext uri="{BB962C8B-B14F-4D97-AF65-F5344CB8AC3E}">
        <p14:creationId xmlns:p14="http://schemas.microsoft.com/office/powerpoint/2010/main" val="14196501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 y="5029200"/>
            <a:ext cx="9144000" cy="1828800"/>
          </a:xfrm>
          <a:prstGeom prst="rect">
            <a:avLst/>
          </a:prstGeom>
          <a:solidFill>
            <a:srgbClr val="FFC000"/>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5400" b="1" cap="none" dirty="0">
                <a:solidFill>
                  <a:srgbClr val="FF0000"/>
                </a:solidFill>
                <a:latin typeface="Baskerville Old Face" pitchFamily="18" charset="0"/>
              </a:rPr>
              <a:t>Colleague and employer/employee relationship</a:t>
            </a:r>
            <a:endParaRPr lang="en-US" sz="5400" b="1" cap="none" dirty="0" smtClean="0">
              <a:solidFill>
                <a:srgbClr val="FF0000"/>
              </a:solidFill>
              <a:latin typeface="Baskerville Old Face" pitchFamily="18" charset="0"/>
            </a:endParaRPr>
          </a:p>
        </p:txBody>
      </p:sp>
      <p:sp>
        <p:nvSpPr>
          <p:cNvPr id="7" name="Content Placeholder 2"/>
          <p:cNvSpPr>
            <a:spLocks noGrp="1"/>
          </p:cNvSpPr>
          <p:nvPr>
            <p:ph idx="1"/>
          </p:nvPr>
        </p:nvSpPr>
        <p:spPr>
          <a:xfrm>
            <a:off x="228600" y="228600"/>
            <a:ext cx="8534399" cy="4800600"/>
          </a:xfrm>
          <a:solidFill>
            <a:srgbClr val="00FFFF"/>
          </a:solidFill>
        </p:spPr>
        <p:txBody>
          <a:bodyPr>
            <a:noAutofit/>
          </a:bodyPr>
          <a:lstStyle/>
          <a:p>
            <a:pPr marL="457200" indent="-457200">
              <a:buFont typeface="Arial" panose="020B0604020202020204" pitchFamily="34" charset="0"/>
              <a:buChar char="•"/>
            </a:pPr>
            <a:r>
              <a:rPr lang="en-US" sz="2800" b="1" dirty="0" smtClean="0">
                <a:solidFill>
                  <a:srgbClr val="0000FF"/>
                </a:solidFill>
              </a:rPr>
              <a:t>To share </a:t>
            </a:r>
            <a:r>
              <a:rPr lang="en-US" sz="2800" b="1" dirty="0">
                <a:solidFill>
                  <a:srgbClr val="0000FF"/>
                </a:solidFill>
              </a:rPr>
              <a:t>their professional experience with colleagues and they help and guide new professionals to enter the professional community and develop their </a:t>
            </a:r>
            <a:r>
              <a:rPr lang="en-US" sz="2800" b="1" dirty="0" smtClean="0">
                <a:solidFill>
                  <a:srgbClr val="0000FF"/>
                </a:solidFill>
              </a:rPr>
              <a:t>skills.</a:t>
            </a:r>
          </a:p>
          <a:p>
            <a:pPr marL="457200" indent="-457200">
              <a:buFont typeface="Arial" panose="020B0604020202020204" pitchFamily="34" charset="0"/>
              <a:buChar char="•"/>
            </a:pPr>
            <a:r>
              <a:rPr lang="en-US" sz="2800" b="1" dirty="0" smtClean="0">
                <a:solidFill>
                  <a:srgbClr val="0000FF"/>
                </a:solidFill>
              </a:rPr>
              <a:t>To strive </a:t>
            </a:r>
            <a:r>
              <a:rPr lang="en-US" sz="2800" b="1" dirty="0">
                <a:solidFill>
                  <a:srgbClr val="0000FF"/>
                </a:solidFill>
              </a:rPr>
              <a:t>to earn a reputation and status based on their professionalism and ethical </a:t>
            </a:r>
            <a:r>
              <a:rPr lang="en-US" sz="2800" b="1" dirty="0" smtClean="0">
                <a:solidFill>
                  <a:srgbClr val="0000FF"/>
                </a:solidFill>
              </a:rPr>
              <a:t>behavior</a:t>
            </a:r>
            <a:r>
              <a:rPr lang="en-US" sz="2800" b="1" dirty="0">
                <a:solidFill>
                  <a:srgbClr val="0000FF"/>
                </a:solidFill>
              </a:rPr>
              <a:t>. They do not compete with colleagues by the use of unfair methods.</a:t>
            </a:r>
          </a:p>
        </p:txBody>
      </p:sp>
    </p:spTree>
    <p:extLst>
      <p:ext uri="{BB962C8B-B14F-4D97-AF65-F5344CB8AC3E}">
        <p14:creationId xmlns:p14="http://schemas.microsoft.com/office/powerpoint/2010/main" val="3907857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932"/>
            <a:ext cx="9144000" cy="563065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0"/>
            <a:ext cx="9144000" cy="1295400"/>
          </a:xfrm>
          <a:solidFill>
            <a:srgbClr val="FFFF00"/>
          </a:solidFill>
        </p:spPr>
        <p:txBody>
          <a:bodyPr>
            <a:noAutofit/>
          </a:bodyPr>
          <a:lstStyle/>
          <a:p>
            <a:pPr algn="ctr"/>
            <a:r>
              <a:rPr lang="en-US" sz="4400" b="1" dirty="0" smtClean="0">
                <a:solidFill>
                  <a:srgbClr val="C00000"/>
                </a:solidFill>
                <a:latin typeface="Baskerville Old Face" pitchFamily="18" charset="0"/>
              </a:rPr>
              <a:t>3.  M</a:t>
            </a:r>
            <a:r>
              <a:rPr lang="en-US" sz="4400" b="1" cap="none" dirty="0" smtClean="0">
                <a:solidFill>
                  <a:srgbClr val="C00000"/>
                </a:solidFill>
                <a:latin typeface="Baskerville Old Face" pitchFamily="18" charset="0"/>
              </a:rPr>
              <a:t>an can sanctify himself and others through his work.</a:t>
            </a:r>
            <a:endParaRPr lang="en-US" sz="4400" b="1" dirty="0">
              <a:solidFill>
                <a:srgbClr val="C00000"/>
              </a:solidFill>
              <a:latin typeface="Baskerville Old Face" pitchFamily="18" charset="0"/>
            </a:endParaRPr>
          </a:p>
        </p:txBody>
      </p:sp>
    </p:spTree>
    <p:extLst>
      <p:ext uri="{BB962C8B-B14F-4D97-AF65-F5344CB8AC3E}">
        <p14:creationId xmlns:p14="http://schemas.microsoft.com/office/powerpoint/2010/main" val="1071960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726826"/>
            <a:ext cx="3276600" cy="5088367"/>
          </a:xfrm>
          <a:prstGeom prst="ellipse">
            <a:avLst/>
          </a:prstGeom>
          <a:ln>
            <a:noFill/>
          </a:ln>
          <a:effectLst>
            <a:softEdge rad="112500"/>
          </a:effectLst>
        </p:spPr>
      </p:pic>
      <p:sp>
        <p:nvSpPr>
          <p:cNvPr id="3" name="Content Placeholder 2"/>
          <p:cNvSpPr>
            <a:spLocks noGrp="1"/>
          </p:cNvSpPr>
          <p:nvPr>
            <p:ph idx="1"/>
          </p:nvPr>
        </p:nvSpPr>
        <p:spPr>
          <a:xfrm>
            <a:off x="124244" y="6222839"/>
            <a:ext cx="5257800" cy="538107"/>
          </a:xfrm>
          <a:noFill/>
        </p:spPr>
        <p:txBody>
          <a:bodyPr>
            <a:noAutofit/>
          </a:bodyPr>
          <a:lstStyle/>
          <a:p>
            <a:r>
              <a:rPr lang="en-US" b="1" dirty="0" smtClean="0">
                <a:solidFill>
                  <a:srgbClr val="002060"/>
                </a:solidFill>
              </a:rPr>
              <a:t>(</a:t>
            </a:r>
            <a:r>
              <a:rPr lang="en-US" sz="1800" b="1" dirty="0" smtClean="0">
                <a:solidFill>
                  <a:srgbClr val="002060"/>
                </a:solidFill>
              </a:rPr>
              <a:t>St. </a:t>
            </a:r>
            <a:r>
              <a:rPr lang="en-US" sz="1800" b="1" dirty="0" err="1" smtClean="0">
                <a:solidFill>
                  <a:srgbClr val="002060"/>
                </a:solidFill>
              </a:rPr>
              <a:t>Josemaria</a:t>
            </a:r>
            <a:r>
              <a:rPr lang="en-US" sz="1800" b="1" dirty="0" smtClean="0">
                <a:solidFill>
                  <a:srgbClr val="002060"/>
                </a:solidFill>
              </a:rPr>
              <a:t> </a:t>
            </a:r>
            <a:r>
              <a:rPr lang="en-US" sz="1800" b="1" dirty="0" err="1" smtClean="0">
                <a:solidFill>
                  <a:srgbClr val="002060"/>
                </a:solidFill>
              </a:rPr>
              <a:t>Escriva</a:t>
            </a:r>
            <a:r>
              <a:rPr lang="en-US" sz="1800" b="1" dirty="0" smtClean="0">
                <a:solidFill>
                  <a:srgbClr val="002060"/>
                </a:solidFill>
              </a:rPr>
              <a:t>, Friends </a:t>
            </a:r>
            <a:r>
              <a:rPr lang="en-US" sz="1800" b="1" dirty="0">
                <a:solidFill>
                  <a:srgbClr val="002060"/>
                </a:solidFill>
              </a:rPr>
              <a:t>of God, </a:t>
            </a:r>
            <a:r>
              <a:rPr lang="en-US" sz="1800" b="1" dirty="0" smtClean="0">
                <a:solidFill>
                  <a:srgbClr val="002060"/>
                </a:solidFill>
              </a:rPr>
              <a:t>61)</a:t>
            </a:r>
            <a:endParaRPr lang="en-US" sz="1800" b="1" dirty="0">
              <a:solidFill>
                <a:srgbClr val="002060"/>
              </a:solidFill>
            </a:endParaRPr>
          </a:p>
        </p:txBody>
      </p:sp>
      <p:sp>
        <p:nvSpPr>
          <p:cNvPr id="7" name="Rectangular Callout 6"/>
          <p:cNvSpPr/>
          <p:nvPr/>
        </p:nvSpPr>
        <p:spPr>
          <a:xfrm>
            <a:off x="152400" y="152089"/>
            <a:ext cx="6781800" cy="1600200"/>
          </a:xfrm>
          <a:prstGeom prst="wedgeRectCallout">
            <a:avLst>
              <a:gd name="adj1" fmla="val 43723"/>
              <a:gd name="adj2" fmla="val 754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“Professional work, whatever it is, becomes a lamp to enlighten your colleagues and friends…</a:t>
            </a:r>
          </a:p>
        </p:txBody>
      </p:sp>
      <p:sp>
        <p:nvSpPr>
          <p:cNvPr id="8" name="Rectangular Callout 7"/>
          <p:cNvSpPr/>
          <p:nvPr/>
        </p:nvSpPr>
        <p:spPr>
          <a:xfrm>
            <a:off x="180109" y="2209800"/>
            <a:ext cx="5839691" cy="1600200"/>
          </a:xfrm>
          <a:prstGeom prst="wedgeRectCallout">
            <a:avLst>
              <a:gd name="adj1" fmla="val 53773"/>
              <a:gd name="adj2" fmla="val 746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‘What use is it telling me that so and so is a good Christian, but a bad shoemaker?’</a:t>
            </a:r>
            <a:endParaRPr lang="en-US" sz="2800" b="1" dirty="0">
              <a:solidFill>
                <a:srgbClr val="FF0000"/>
              </a:solidFill>
            </a:endParaRPr>
          </a:p>
        </p:txBody>
      </p:sp>
      <p:sp>
        <p:nvSpPr>
          <p:cNvPr id="9" name="Rectangular Callout 8"/>
          <p:cNvSpPr/>
          <p:nvPr/>
        </p:nvSpPr>
        <p:spPr>
          <a:xfrm>
            <a:off x="131618" y="4321708"/>
            <a:ext cx="6040582" cy="1846885"/>
          </a:xfrm>
          <a:prstGeom prst="wedgeRectCallout">
            <a:avLst>
              <a:gd name="adj1" fmla="val 59775"/>
              <a:gd name="adj2" fmla="val 105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FF"/>
                </a:solidFill>
              </a:rPr>
              <a:t>“If </a:t>
            </a:r>
            <a:r>
              <a:rPr lang="en-US" sz="2400" b="1" dirty="0">
                <a:solidFill>
                  <a:srgbClr val="0000FF"/>
                </a:solidFill>
              </a:rPr>
              <a:t>he doesn’t try to learn his trade well, or doesn’t give his full attention to it, he won’t be able to sanctify it or offer it to Our Lord.”</a:t>
            </a:r>
          </a:p>
        </p:txBody>
      </p:sp>
      <p:sp>
        <p:nvSpPr>
          <p:cNvPr id="10" name="Rectangle 9"/>
          <p:cNvSpPr/>
          <p:nvPr/>
        </p:nvSpPr>
        <p:spPr>
          <a:xfrm>
            <a:off x="2362201" y="3246388"/>
            <a:ext cx="1960418" cy="523220"/>
          </a:xfrm>
          <a:prstGeom prst="rect">
            <a:avLst/>
          </a:prstGeom>
          <a:solidFill>
            <a:srgbClr val="FFFF00"/>
          </a:solidFill>
          <a:ln>
            <a:noFill/>
          </a:ln>
        </p:spPr>
        <p:txBody>
          <a:bodyPr wrap="square" lIns="91440" tIns="45720" rIns="91440" bIns="45720">
            <a:spAutoFit/>
          </a:bodyPr>
          <a:lstStyle/>
          <a:p>
            <a:pPr algn="ctr"/>
            <a:r>
              <a:rPr lang="en-US" sz="2800" b="1" cap="none" spc="0" dirty="0" smtClean="0">
                <a:ln w="6600">
                  <a:solidFill>
                    <a:schemeClr val="accent2"/>
                  </a:solidFill>
                  <a:prstDash val="solid"/>
                </a:ln>
                <a:solidFill>
                  <a:srgbClr val="0000FF"/>
                </a:solidFill>
                <a:effectLst>
                  <a:outerShdw dist="38100" dir="2700000" algn="tl" rotWithShape="0">
                    <a:schemeClr val="accent2"/>
                  </a:outerShdw>
                </a:effectLst>
              </a:rPr>
              <a:t>LIBRARIAN</a:t>
            </a:r>
            <a:endParaRPr lang="en-US" sz="2800" b="1" cap="none" spc="0" dirty="0">
              <a:ln w="6600">
                <a:solidFill>
                  <a:schemeClr val="accent2"/>
                </a:solidFill>
                <a:prstDash val="solid"/>
              </a:ln>
              <a:solidFill>
                <a:srgbClr val="0000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537691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250" fill="hold"/>
                                        <p:tgtEl>
                                          <p:spTgt spid="8"/>
                                        </p:tgtEl>
                                        <p:attrNameLst>
                                          <p:attrName>ppt_w</p:attrName>
                                        </p:attrNameLst>
                                      </p:cBhvr>
                                      <p:tavLst>
                                        <p:tav tm="0">
                                          <p:val>
                                            <p:fltVal val="0"/>
                                          </p:val>
                                        </p:tav>
                                        <p:tav tm="100000">
                                          <p:val>
                                            <p:strVal val="#ppt_w"/>
                                          </p:val>
                                        </p:tav>
                                      </p:tavLst>
                                    </p:anim>
                                    <p:anim calcmode="lin" valueType="num">
                                      <p:cBhvr>
                                        <p:cTn id="15" dur="1250" fill="hold"/>
                                        <p:tgtEl>
                                          <p:spTgt spid="8"/>
                                        </p:tgtEl>
                                        <p:attrNameLst>
                                          <p:attrName>ppt_h</p:attrName>
                                        </p:attrNameLst>
                                      </p:cBhvr>
                                      <p:tavLst>
                                        <p:tav tm="0">
                                          <p:val>
                                            <p:fltVal val="0"/>
                                          </p:val>
                                        </p:tav>
                                        <p:tav tm="100000">
                                          <p:val>
                                            <p:strVal val="#ppt_h"/>
                                          </p:val>
                                        </p:tav>
                                      </p:tavLst>
                                    </p:anim>
                                    <p:animEffect transition="in" filter="fade">
                                      <p:cBhvr>
                                        <p:cTn id="16" dur="12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500" fill="hold"/>
                                        <p:tgtEl>
                                          <p:spTgt spid="9"/>
                                        </p:tgtEl>
                                        <p:attrNameLst>
                                          <p:attrName>ppt_w</p:attrName>
                                        </p:attrNameLst>
                                      </p:cBhvr>
                                      <p:tavLst>
                                        <p:tav tm="0">
                                          <p:val>
                                            <p:fltVal val="0"/>
                                          </p:val>
                                        </p:tav>
                                        <p:tav tm="100000">
                                          <p:val>
                                            <p:strVal val="#ppt_w"/>
                                          </p:val>
                                        </p:tav>
                                      </p:tavLst>
                                    </p:anim>
                                    <p:anim calcmode="lin" valueType="num">
                                      <p:cBhvr>
                                        <p:cTn id="29" dur="1500" fill="hold"/>
                                        <p:tgtEl>
                                          <p:spTgt spid="9"/>
                                        </p:tgtEl>
                                        <p:attrNameLst>
                                          <p:attrName>ppt_h</p:attrName>
                                        </p:attrNameLst>
                                      </p:cBhvr>
                                      <p:tavLst>
                                        <p:tav tm="0">
                                          <p:val>
                                            <p:fltVal val="0"/>
                                          </p:val>
                                        </p:tav>
                                        <p:tav tm="100000">
                                          <p:val>
                                            <p:strVal val="#ppt_h"/>
                                          </p:val>
                                        </p:tav>
                                      </p:tavLst>
                                    </p:anim>
                                    <p:animEffect transition="in" filter="fade">
                                      <p:cBhvr>
                                        <p:cTn id="3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726826"/>
            <a:ext cx="3276600" cy="5088367"/>
          </a:xfrm>
          <a:prstGeom prst="ellipse">
            <a:avLst/>
          </a:prstGeom>
          <a:ln>
            <a:noFill/>
          </a:ln>
          <a:effectLst>
            <a:softEdge rad="112500"/>
          </a:effectLst>
        </p:spPr>
      </p:pic>
      <p:sp>
        <p:nvSpPr>
          <p:cNvPr id="3" name="Content Placeholder 2"/>
          <p:cNvSpPr>
            <a:spLocks noGrp="1"/>
          </p:cNvSpPr>
          <p:nvPr>
            <p:ph idx="1"/>
          </p:nvPr>
        </p:nvSpPr>
        <p:spPr>
          <a:xfrm>
            <a:off x="3505200" y="6379419"/>
            <a:ext cx="6172200" cy="538107"/>
          </a:xfrm>
          <a:noFill/>
        </p:spPr>
        <p:txBody>
          <a:bodyPr>
            <a:noAutofit/>
          </a:bodyPr>
          <a:lstStyle/>
          <a:p>
            <a:pPr marL="0" indent="0">
              <a:buNone/>
            </a:pPr>
            <a:r>
              <a:rPr lang="en-US" sz="2400" dirty="0" smtClean="0">
                <a:solidFill>
                  <a:srgbClr val="FFFF00"/>
                </a:solidFill>
              </a:rPr>
              <a:t>(</a:t>
            </a:r>
            <a:r>
              <a:rPr lang="en-US" sz="2000" dirty="0" smtClean="0">
                <a:solidFill>
                  <a:srgbClr val="FFFF00"/>
                </a:solidFill>
              </a:rPr>
              <a:t>St. </a:t>
            </a:r>
            <a:r>
              <a:rPr lang="en-US" sz="2000" dirty="0" err="1" smtClean="0">
                <a:solidFill>
                  <a:srgbClr val="FFFF00"/>
                </a:solidFill>
              </a:rPr>
              <a:t>Josemaria</a:t>
            </a:r>
            <a:r>
              <a:rPr lang="en-US" sz="2000" dirty="0" smtClean="0">
                <a:solidFill>
                  <a:srgbClr val="FFFF00"/>
                </a:solidFill>
              </a:rPr>
              <a:t> </a:t>
            </a:r>
            <a:r>
              <a:rPr lang="en-US" sz="2000" dirty="0" err="1" smtClean="0">
                <a:solidFill>
                  <a:srgbClr val="FFFF00"/>
                </a:solidFill>
              </a:rPr>
              <a:t>Escriva</a:t>
            </a:r>
            <a:r>
              <a:rPr lang="en-US" sz="2000" dirty="0" smtClean="0">
                <a:solidFill>
                  <a:srgbClr val="FFFF00"/>
                </a:solidFill>
              </a:rPr>
              <a:t>, Friends </a:t>
            </a:r>
            <a:r>
              <a:rPr lang="en-US" sz="2000" dirty="0">
                <a:solidFill>
                  <a:srgbClr val="FFFF00"/>
                </a:solidFill>
              </a:rPr>
              <a:t>of God, </a:t>
            </a:r>
            <a:r>
              <a:rPr lang="en-US" sz="2000" dirty="0" smtClean="0">
                <a:solidFill>
                  <a:srgbClr val="FFFF00"/>
                </a:solidFill>
              </a:rPr>
              <a:t>61)</a:t>
            </a:r>
            <a:endParaRPr lang="en-US" sz="2000" dirty="0">
              <a:solidFill>
                <a:srgbClr val="FFFF00"/>
              </a:solidFill>
            </a:endParaRPr>
          </a:p>
        </p:txBody>
      </p:sp>
      <p:sp>
        <p:nvSpPr>
          <p:cNvPr id="7" name="Rectangular Callout 6"/>
          <p:cNvSpPr/>
          <p:nvPr/>
        </p:nvSpPr>
        <p:spPr>
          <a:xfrm>
            <a:off x="152400" y="152088"/>
            <a:ext cx="5638800" cy="6324912"/>
          </a:xfrm>
          <a:prstGeom prst="wedgeRectCallout">
            <a:avLst>
              <a:gd name="adj1" fmla="val 64116"/>
              <a:gd name="adj2" fmla="val 228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“The sanctification of ordinary work </a:t>
            </a:r>
            <a:r>
              <a:rPr lang="en-US" sz="3600" b="1" dirty="0" smtClean="0">
                <a:solidFill>
                  <a:srgbClr val="FF0000"/>
                </a:solidFill>
              </a:rPr>
              <a:t>is     </a:t>
            </a:r>
          </a:p>
          <a:p>
            <a:pPr algn="ctr"/>
            <a:r>
              <a:rPr lang="en-US" sz="4800" b="1" dirty="0" smtClean="0">
                <a:solidFill>
                  <a:srgbClr val="0000FF"/>
                </a:solidFill>
              </a:rPr>
              <a:t>the </a:t>
            </a:r>
            <a:r>
              <a:rPr lang="en-US" sz="4800" b="1" dirty="0">
                <a:solidFill>
                  <a:srgbClr val="0000FF"/>
                </a:solidFill>
              </a:rPr>
              <a:t>hinge of true spirituality </a:t>
            </a:r>
            <a:r>
              <a:rPr lang="en-US" sz="3600" b="1" dirty="0">
                <a:solidFill>
                  <a:srgbClr val="FF0000"/>
                </a:solidFill>
              </a:rPr>
              <a:t>for people who, like us, have decided to come close to God while being at the same time fully involved in temporal affairs.” </a:t>
            </a:r>
          </a:p>
        </p:txBody>
      </p:sp>
    </p:spTree>
    <p:extLst>
      <p:ext uri="{BB962C8B-B14F-4D97-AF65-F5344CB8AC3E}">
        <p14:creationId xmlns:p14="http://schemas.microsoft.com/office/powerpoint/2010/main" val="2571206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8817"/>
            <a:ext cx="9144001" cy="4572000"/>
          </a:xfrm>
          <a:prstGeom prst="rect">
            <a:avLst/>
          </a:prstGeom>
        </p:spPr>
      </p:pic>
      <p:sp>
        <p:nvSpPr>
          <p:cNvPr id="6" name="Rectangle 5"/>
          <p:cNvSpPr/>
          <p:nvPr/>
        </p:nvSpPr>
        <p:spPr>
          <a:xfrm>
            <a:off x="0" y="247471"/>
            <a:ext cx="9144001" cy="1200329"/>
          </a:xfrm>
          <a:prstGeom prst="rect">
            <a:avLst/>
          </a:prstGeom>
          <a:solidFill>
            <a:srgbClr val="FFFF00"/>
          </a:solidFill>
        </p:spPr>
        <p:txBody>
          <a:bodyPr wrap="square">
            <a:spAutoFit/>
          </a:bodyPr>
          <a:lstStyle/>
          <a:p>
            <a:pPr algn="ctr"/>
            <a:r>
              <a:rPr lang="en-US" sz="7200" b="1" dirty="0" smtClean="0">
                <a:solidFill>
                  <a:srgbClr val="002060"/>
                </a:solidFill>
                <a:latin typeface="Garamond" pitchFamily="18" charset="0"/>
              </a:rPr>
              <a:t>Are you still awake?</a:t>
            </a:r>
            <a:endParaRPr lang="en-US" sz="7200" b="1" dirty="0">
              <a:solidFill>
                <a:srgbClr val="002060"/>
              </a:solidFill>
              <a:latin typeface="Garamond" pitchFamily="18" charset="0"/>
            </a:endParaRPr>
          </a:p>
        </p:txBody>
      </p:sp>
      <p:sp>
        <p:nvSpPr>
          <p:cNvPr id="3" name="Rectangle 2"/>
          <p:cNvSpPr/>
          <p:nvPr/>
        </p:nvSpPr>
        <p:spPr>
          <a:xfrm>
            <a:off x="0" y="6324600"/>
            <a:ext cx="9143999" cy="523220"/>
          </a:xfrm>
          <a:prstGeom prst="rect">
            <a:avLst/>
          </a:prstGeom>
          <a:solidFill>
            <a:srgbClr val="FFFF00"/>
          </a:solidFill>
        </p:spPr>
        <p:txBody>
          <a:bodyPr wrap="square" lIns="91440" tIns="45720" rIns="91440" bIns="45720">
            <a:spAutoFit/>
          </a:bodyPr>
          <a:lstStyle/>
          <a:p>
            <a:pPr algn="ctr"/>
            <a:r>
              <a:rPr lang="en-US" sz="2800" b="1" cap="none" spc="0" dirty="0" smtClean="0">
                <a:ln w="6600">
                  <a:solidFill>
                    <a:schemeClr val="accent2"/>
                  </a:solidFill>
                  <a:prstDash val="solid"/>
                </a:ln>
                <a:solidFill>
                  <a:srgbClr val="002060"/>
                </a:solidFill>
                <a:effectLst>
                  <a:outerShdw dist="38100" dir="2700000" algn="tl" rotWithShape="0">
                    <a:schemeClr val="accent2"/>
                  </a:outerShdw>
                </a:effectLst>
              </a:rPr>
              <a:t>Chickens in Libraries?</a:t>
            </a:r>
            <a:endParaRPr lang="en-US" sz="2800" b="1" cap="none" spc="0" dirty="0">
              <a:ln w="6600">
                <a:solidFill>
                  <a:schemeClr val="accent2"/>
                </a:solidFill>
                <a:prstDash val="solid"/>
              </a:ln>
              <a:solidFill>
                <a:srgbClr val="002060"/>
              </a:solidFill>
              <a:effectLst>
                <a:outerShdw dist="38100" dir="2700000" algn="tl" rotWithShape="0">
                  <a:schemeClr val="accent2"/>
                </a:outerShdw>
              </a:effectLst>
            </a:endParaRPr>
          </a:p>
        </p:txBody>
      </p:sp>
      <p:sp>
        <p:nvSpPr>
          <p:cNvPr id="4" name="Rectangle 3"/>
          <p:cNvSpPr/>
          <p:nvPr/>
        </p:nvSpPr>
        <p:spPr>
          <a:xfrm>
            <a:off x="0" y="1447800"/>
            <a:ext cx="9144000" cy="34101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7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243" y="1397402"/>
            <a:ext cx="4873756" cy="5460598"/>
          </a:xfrm>
          <a:solidFill>
            <a:srgbClr val="00FFFF"/>
          </a:solidFill>
        </p:spPr>
        <p:txBody>
          <a:bodyPr>
            <a:noAutofit/>
          </a:bodyPr>
          <a:lstStyle/>
          <a:p>
            <a:pPr marL="0" indent="0">
              <a:buNone/>
            </a:pPr>
            <a:r>
              <a:rPr lang="en-US" sz="3600" b="1" i="1" dirty="0">
                <a:solidFill>
                  <a:srgbClr val="002060"/>
                </a:solidFill>
              </a:rPr>
              <a:t>UNIVERSAL CALL TO HOLINESS</a:t>
            </a:r>
            <a:endParaRPr lang="en-US" sz="3600" b="1" dirty="0">
              <a:solidFill>
                <a:srgbClr val="002060"/>
              </a:solidFill>
            </a:endParaRPr>
          </a:p>
          <a:p>
            <a:pPr marL="0" indent="0">
              <a:buNone/>
            </a:pPr>
            <a:r>
              <a:rPr lang="en-US" sz="2800" b="1" dirty="0" smtClean="0">
                <a:solidFill>
                  <a:srgbClr val="FF0000"/>
                </a:solidFill>
              </a:rPr>
              <a:t>We are all here because we want to become better librarians.</a:t>
            </a:r>
          </a:p>
          <a:p>
            <a:pPr marL="0" indent="0">
              <a:buNone/>
            </a:pPr>
            <a:r>
              <a:rPr lang="en-US" sz="2800" b="1" i="1" dirty="0" smtClean="0">
                <a:solidFill>
                  <a:srgbClr val="FF0000"/>
                </a:solidFill>
              </a:rPr>
              <a:t>But we can aim more than that: we want to become HOLY LIBRARIANS – librarians striving to be holy.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97402"/>
            <a:ext cx="4194043" cy="5460598"/>
          </a:xfrm>
          <a:prstGeom prst="rect">
            <a:avLst/>
          </a:prstGeom>
        </p:spPr>
      </p:pic>
      <p:sp>
        <p:nvSpPr>
          <p:cNvPr id="4" name="Rectangle 3"/>
          <p:cNvSpPr/>
          <p:nvPr/>
        </p:nvSpPr>
        <p:spPr>
          <a:xfrm>
            <a:off x="2749911" y="0"/>
            <a:ext cx="34596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2751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9911" y="0"/>
            <a:ext cx="34596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97402"/>
            <a:ext cx="4194043" cy="5460598"/>
          </a:xfrm>
          <a:prstGeom prst="rect">
            <a:avLst/>
          </a:prstGeom>
        </p:spPr>
      </p:pic>
      <p:sp>
        <p:nvSpPr>
          <p:cNvPr id="6" name="Content Placeholder 2"/>
          <p:cNvSpPr>
            <a:spLocks noGrp="1"/>
          </p:cNvSpPr>
          <p:nvPr>
            <p:ph idx="1"/>
          </p:nvPr>
        </p:nvSpPr>
        <p:spPr>
          <a:xfrm>
            <a:off x="4270243" y="1371944"/>
            <a:ext cx="4873756" cy="5486056"/>
          </a:xfrm>
          <a:solidFill>
            <a:srgbClr val="00FFFF"/>
          </a:solidFill>
        </p:spPr>
        <p:txBody>
          <a:bodyPr>
            <a:noAutofit/>
          </a:bodyPr>
          <a:lstStyle/>
          <a:p>
            <a:pPr marL="0" indent="0">
              <a:buNone/>
            </a:pPr>
            <a:r>
              <a:rPr lang="en-US" sz="3200" b="1" i="1" dirty="0" smtClean="0">
                <a:solidFill>
                  <a:srgbClr val="002060"/>
                </a:solidFill>
              </a:rPr>
              <a:t>BATTLES IN MORAL LIFE</a:t>
            </a:r>
            <a:endParaRPr lang="en-US" sz="3200" b="1" dirty="0">
              <a:solidFill>
                <a:srgbClr val="002060"/>
              </a:solidFill>
            </a:endParaRPr>
          </a:p>
          <a:p>
            <a:pPr marL="0" indent="0">
              <a:buNone/>
            </a:pPr>
            <a:r>
              <a:rPr lang="en-US" sz="3200" b="1" dirty="0" smtClean="0">
                <a:solidFill>
                  <a:srgbClr val="FF0000"/>
                </a:solidFill>
              </a:rPr>
              <a:t>Holiness is difficult but possible because God grants us the necessary grace and we struggle to respond to that grace by striving to LIVE A MORAL LIFE – a life of virtues.</a:t>
            </a:r>
            <a:endParaRPr lang="en-US" sz="3200" b="1" i="1" dirty="0" smtClean="0">
              <a:solidFill>
                <a:srgbClr val="002060"/>
              </a:solidFill>
            </a:endParaRPr>
          </a:p>
          <a:p>
            <a:pPr marL="0" indent="0">
              <a:buNone/>
            </a:pPr>
            <a:endParaRPr lang="en-US" sz="1800" b="1" dirty="0">
              <a:solidFill>
                <a:srgbClr val="0000FF"/>
              </a:solidFill>
            </a:endParaRPr>
          </a:p>
        </p:txBody>
      </p:sp>
    </p:spTree>
    <p:extLst>
      <p:ext uri="{BB962C8B-B14F-4D97-AF65-F5344CB8AC3E}">
        <p14:creationId xmlns:p14="http://schemas.microsoft.com/office/powerpoint/2010/main" val="1946261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9911" y="0"/>
            <a:ext cx="345960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97402"/>
            <a:ext cx="4194043" cy="5460598"/>
          </a:xfrm>
          <a:prstGeom prst="rect">
            <a:avLst/>
          </a:prstGeom>
        </p:spPr>
      </p:pic>
      <p:sp>
        <p:nvSpPr>
          <p:cNvPr id="6" name="Content Placeholder 2"/>
          <p:cNvSpPr>
            <a:spLocks noGrp="1"/>
          </p:cNvSpPr>
          <p:nvPr>
            <p:ph idx="1"/>
          </p:nvPr>
        </p:nvSpPr>
        <p:spPr>
          <a:xfrm>
            <a:off x="4270243" y="1371944"/>
            <a:ext cx="4873756" cy="5486056"/>
          </a:xfrm>
          <a:solidFill>
            <a:srgbClr val="00FFFF"/>
          </a:solidFill>
        </p:spPr>
        <p:txBody>
          <a:bodyPr>
            <a:noAutofit/>
          </a:bodyPr>
          <a:lstStyle/>
          <a:p>
            <a:pPr marL="0" indent="0">
              <a:buNone/>
            </a:pPr>
            <a:r>
              <a:rPr lang="en-US" sz="3200" b="1" i="1" dirty="0" smtClean="0">
                <a:solidFill>
                  <a:srgbClr val="002060"/>
                </a:solidFill>
              </a:rPr>
              <a:t>PERSONAL SANCTIFICATION THROUGH ONE’S PROFESSION</a:t>
            </a:r>
            <a:endParaRPr lang="en-US" sz="3200" b="1" dirty="0">
              <a:solidFill>
                <a:srgbClr val="002060"/>
              </a:solidFill>
            </a:endParaRPr>
          </a:p>
          <a:p>
            <a:pPr marL="0" indent="0">
              <a:buNone/>
            </a:pPr>
            <a:r>
              <a:rPr lang="en-US" sz="3000" b="1" dirty="0" smtClean="0">
                <a:solidFill>
                  <a:srgbClr val="FF0000"/>
                </a:solidFill>
              </a:rPr>
              <a:t>Our profession and our daily tasks can be our means of sanctification because it is where the LORD expects us to live a life of piety and human virtues.</a:t>
            </a:r>
            <a:endParaRPr lang="en-US" sz="3000" b="1" i="1" dirty="0" smtClean="0">
              <a:solidFill>
                <a:srgbClr val="002060"/>
              </a:solidFill>
            </a:endParaRPr>
          </a:p>
        </p:txBody>
      </p:sp>
    </p:spTree>
    <p:extLst>
      <p:ext uri="{BB962C8B-B14F-4D97-AF65-F5344CB8AC3E}">
        <p14:creationId xmlns:p14="http://schemas.microsoft.com/office/powerpoint/2010/main" val="979050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06" y="76200"/>
            <a:ext cx="8898194" cy="830997"/>
          </a:xfrm>
          <a:prstGeom prst="rect">
            <a:avLst/>
          </a:prstGeom>
          <a:solidFill>
            <a:srgbClr val="FFFF00"/>
          </a:solidFill>
        </p:spPr>
        <p:txBody>
          <a:bodyPr wrap="square">
            <a:spAutoFit/>
          </a:bodyPr>
          <a:lstStyle/>
          <a:p>
            <a:pPr algn="ctr"/>
            <a:r>
              <a:rPr lang="en-US" sz="4800" b="1" dirty="0">
                <a:solidFill>
                  <a:srgbClr val="002060"/>
                </a:solidFill>
                <a:latin typeface="Garamond" pitchFamily="18" charset="0"/>
              </a:rPr>
              <a:t>5) Z39.50</a:t>
            </a:r>
          </a:p>
        </p:txBody>
      </p:sp>
      <p:sp>
        <p:nvSpPr>
          <p:cNvPr id="3" name="Rectangle 2"/>
          <p:cNvSpPr/>
          <p:nvPr/>
        </p:nvSpPr>
        <p:spPr>
          <a:xfrm>
            <a:off x="17206" y="924403"/>
            <a:ext cx="3702740" cy="5509200"/>
          </a:xfrm>
          <a:prstGeom prst="rect">
            <a:avLst/>
          </a:prstGeom>
          <a:solidFill>
            <a:srgbClr val="00FFFF"/>
          </a:solidFill>
        </p:spPr>
        <p:txBody>
          <a:bodyPr wrap="square">
            <a:spAutoFit/>
          </a:bodyPr>
          <a:lstStyle/>
          <a:p>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One of the battle droids in Star Wars that never made it out of the Battle of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Utapau</a:t>
            </a:r>
            <a:r>
              <a:rPr lang="en-US" sz="32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A protocol used to search remote databases, usually to retrieve cataloging records.</a:t>
            </a:r>
          </a:p>
        </p:txBody>
      </p:sp>
      <p:pic>
        <p:nvPicPr>
          <p:cNvPr id="7" name="Picture 6" descr="z3950"/>
          <p:cNvPicPr/>
          <p:nvPr/>
        </p:nvPicPr>
        <p:blipFill>
          <a:blip r:embed="rId2">
            <a:extLst>
              <a:ext uri="{28A0092B-C50C-407E-A947-70E740481C1C}">
                <a14:useLocalDpi xmlns:a14="http://schemas.microsoft.com/office/drawing/2010/main" val="0"/>
              </a:ext>
            </a:extLst>
          </a:blip>
          <a:srcRect/>
          <a:stretch>
            <a:fillRect/>
          </a:stretch>
        </p:blipFill>
        <p:spPr bwMode="auto">
          <a:xfrm>
            <a:off x="3746985" y="907197"/>
            <a:ext cx="5168415" cy="5833110"/>
          </a:xfrm>
          <a:prstGeom prst="rect">
            <a:avLst/>
          </a:prstGeom>
          <a:noFill/>
          <a:ln>
            <a:noFill/>
          </a:ln>
        </p:spPr>
      </p:pic>
    </p:spTree>
    <p:extLst>
      <p:ext uri="{BB962C8B-B14F-4D97-AF65-F5344CB8AC3E}">
        <p14:creationId xmlns:p14="http://schemas.microsoft.com/office/powerpoint/2010/main" val="3096984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76200"/>
            <a:ext cx="8991600" cy="6705600"/>
          </a:xfrm>
          <a:prstGeom prst="rect">
            <a:avLst/>
          </a:prstGeom>
        </p:spPr>
      </p:pic>
      <p:sp>
        <p:nvSpPr>
          <p:cNvPr id="5" name="Content Placeholder 2"/>
          <p:cNvSpPr txBox="1">
            <a:spLocks/>
          </p:cNvSpPr>
          <p:nvPr/>
        </p:nvSpPr>
        <p:spPr>
          <a:xfrm>
            <a:off x="76201" y="304800"/>
            <a:ext cx="8839199" cy="4341849"/>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r>
              <a:rPr lang="en-US" sz="3600" dirty="0" smtClean="0">
                <a:solidFill>
                  <a:srgbClr val="0000FF"/>
                </a:solidFill>
              </a:rPr>
              <a:t>“Heaven </a:t>
            </a:r>
            <a:r>
              <a:rPr lang="en-US" sz="3600" dirty="0">
                <a:solidFill>
                  <a:srgbClr val="0000FF"/>
                </a:solidFill>
              </a:rPr>
              <a:t>and earth seem to merge, my sons and daughters, on the horizon. But where they really meet is in your hearts, when you sanctify your everyday </a:t>
            </a:r>
            <a:r>
              <a:rPr lang="en-US" sz="3600" dirty="0" smtClean="0">
                <a:solidFill>
                  <a:srgbClr val="0000FF"/>
                </a:solidFill>
              </a:rPr>
              <a:t>lives”. </a:t>
            </a:r>
            <a:endParaRPr lang="en-US" dirty="0">
              <a:solidFill>
                <a:srgbClr val="0000FF"/>
              </a:solidFill>
            </a:endParaRPr>
          </a:p>
          <a:p>
            <a:pPr marL="0" indent="0" algn="ctr"/>
            <a:r>
              <a:rPr lang="en-US" dirty="0" smtClean="0">
                <a:solidFill>
                  <a:srgbClr val="0000FF"/>
                </a:solidFill>
              </a:rPr>
              <a:t>(St.. </a:t>
            </a:r>
            <a:r>
              <a:rPr lang="en-US" dirty="0" err="1" smtClean="0">
                <a:solidFill>
                  <a:srgbClr val="0000FF"/>
                </a:solidFill>
              </a:rPr>
              <a:t>Josemaria</a:t>
            </a:r>
            <a:r>
              <a:rPr lang="en-US" dirty="0" smtClean="0">
                <a:solidFill>
                  <a:srgbClr val="0000FF"/>
                </a:solidFill>
              </a:rPr>
              <a:t> </a:t>
            </a:r>
            <a:r>
              <a:rPr lang="en-US" dirty="0" err="1" smtClean="0">
                <a:solidFill>
                  <a:srgbClr val="0000FF"/>
                </a:solidFill>
              </a:rPr>
              <a:t>Escriva</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3404936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3524925" y="4639270"/>
            <a:ext cx="531427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latin typeface="Chiller" pitchFamily="82" charset="0"/>
              </a:rPr>
              <a:t>For your attention</a:t>
            </a:r>
            <a:endParaRPr lang="en-US" sz="5400" b="1" cap="all" spc="0" dirty="0">
              <a:ln w="9000" cmpd="sng">
                <a:solidFill>
                  <a:schemeClr val="accent4">
                    <a:shade val="50000"/>
                    <a:satMod val="120000"/>
                  </a:schemeClr>
                </a:solidFill>
                <a:prstDash val="solid"/>
              </a:ln>
              <a:solidFill>
                <a:srgbClr val="006600"/>
              </a:solidFill>
              <a:effectLst>
                <a:reflection blurRad="12700" stA="28000" endPos="45000" dist="1000" dir="5400000" sy="-100000" algn="bl" rotWithShape="0"/>
              </a:effectLst>
              <a:latin typeface="Chiller" pitchFamily="82" charset="0"/>
            </a:endParaRPr>
          </a:p>
        </p:txBody>
      </p:sp>
    </p:spTree>
    <p:extLst>
      <p:ext uri="{BB962C8B-B14F-4D97-AF65-F5344CB8AC3E}">
        <p14:creationId xmlns:p14="http://schemas.microsoft.com/office/powerpoint/2010/main" val="2363115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606" y="76200"/>
            <a:ext cx="8745794" cy="830997"/>
          </a:xfrm>
          <a:prstGeom prst="rect">
            <a:avLst/>
          </a:prstGeom>
          <a:solidFill>
            <a:srgbClr val="FFFF00"/>
          </a:solidFill>
        </p:spPr>
        <p:txBody>
          <a:bodyPr wrap="square">
            <a:spAutoFit/>
          </a:bodyPr>
          <a:lstStyle/>
          <a:p>
            <a:pPr algn="ctr"/>
            <a:r>
              <a:rPr lang="en-US" sz="4800" b="1" dirty="0">
                <a:solidFill>
                  <a:srgbClr val="002060"/>
                </a:solidFill>
                <a:latin typeface="Garamond" pitchFamily="18" charset="0"/>
              </a:rPr>
              <a:t>6) </a:t>
            </a:r>
            <a:r>
              <a:rPr lang="en-US" sz="4800" b="1" dirty="0" err="1" smtClean="0">
                <a:solidFill>
                  <a:srgbClr val="002060"/>
                </a:solidFill>
                <a:latin typeface="Garamond" pitchFamily="18" charset="0"/>
              </a:rPr>
              <a:t>Shhhh</a:t>
            </a:r>
            <a:r>
              <a:rPr lang="en-US" sz="4800" b="1" dirty="0" smtClean="0">
                <a:solidFill>
                  <a:srgbClr val="002060"/>
                </a:solidFill>
                <a:latin typeface="Garamond" pitchFamily="18" charset="0"/>
              </a:rPr>
              <a:t>!</a:t>
            </a:r>
            <a:endParaRPr lang="en-US" sz="4800" b="1" dirty="0">
              <a:solidFill>
                <a:srgbClr val="002060"/>
              </a:solidFill>
              <a:latin typeface="Garamond" pitchFamily="18" charset="0"/>
            </a:endParaRPr>
          </a:p>
        </p:txBody>
      </p:sp>
      <p:sp>
        <p:nvSpPr>
          <p:cNvPr id="3" name="Rectangle 2"/>
          <p:cNvSpPr/>
          <p:nvPr/>
        </p:nvSpPr>
        <p:spPr>
          <a:xfrm>
            <a:off x="169606" y="1110792"/>
            <a:ext cx="4630994" cy="5509200"/>
          </a:xfrm>
          <a:prstGeom prst="rect">
            <a:avLst/>
          </a:prstGeom>
          <a:solidFill>
            <a:srgbClr val="FFFF00"/>
          </a:solidFill>
        </p:spPr>
        <p:txBody>
          <a:bodyPr wrap="square">
            <a:spAutoFit/>
          </a:bodyPr>
          <a:lstStyle/>
          <a:p>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 directive issued by librarians since ancient times that commands instant silence from all in attendance</a:t>
            </a:r>
            <a:r>
              <a:rPr lang="en-US" sz="32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May be used in the library setting as well as in everyday interactions, assuming the person invoking the </a:t>
            </a:r>
            <a:r>
              <a:rPr lang="en-US" sz="3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shh</a:t>
            </a: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is indeed a librarian.</a:t>
            </a:r>
          </a:p>
        </p:txBody>
      </p:sp>
      <p:pic>
        <p:nvPicPr>
          <p:cNvPr id="5" name="Picture 4" descr="shh"/>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07197"/>
            <a:ext cx="4024745" cy="5950803"/>
          </a:xfrm>
          <a:prstGeom prst="rect">
            <a:avLst/>
          </a:prstGeom>
          <a:noFill/>
          <a:ln>
            <a:noFill/>
          </a:ln>
        </p:spPr>
      </p:pic>
    </p:spTree>
    <p:extLst>
      <p:ext uri="{BB962C8B-B14F-4D97-AF65-F5344CB8AC3E}">
        <p14:creationId xmlns:p14="http://schemas.microsoft.com/office/powerpoint/2010/main" val="4077996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3367</TotalTime>
  <Words>2986</Words>
  <Application>Microsoft Office PowerPoint</Application>
  <PresentationFormat>On-screen Show (4:3)</PresentationFormat>
  <Paragraphs>290</Paragraphs>
  <Slides>81</Slides>
  <Notes>38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81</vt:i4>
      </vt:variant>
    </vt:vector>
  </HeadingPairs>
  <TitlesOfParts>
    <vt:vector size="96" baseType="lpstr">
      <vt:lpstr>Aharoni</vt:lpstr>
      <vt:lpstr>Arial</vt:lpstr>
      <vt:lpstr>Arial Black</vt:lpstr>
      <vt:lpstr>Arial Narrow</vt:lpstr>
      <vt:lpstr>Arial Rounded MT Bold</vt:lpstr>
      <vt:lpstr>Baskerville Old Face</vt:lpstr>
      <vt:lpstr>Berlin Sans FB Demi</vt:lpstr>
      <vt:lpstr>Calibri</vt:lpstr>
      <vt:lpstr>Century Gothic</vt:lpstr>
      <vt:lpstr>Chiller</vt:lpstr>
      <vt:lpstr>Garamond</vt:lpstr>
      <vt:lpstr>Times New Roman</vt:lpstr>
      <vt:lpstr>Wingdings</vt:lpstr>
      <vt:lpstr>Wingdings 3</vt:lpstr>
      <vt:lpstr>Slice</vt:lpstr>
      <vt:lpstr>HOLIER THAN THOU? SANCTIFYING ONESELF THROUGH ONE’S PROFESSION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Call to Holiness 2) Way to Holiness:    Moral Life 3) Sanctification of Work:    Professional Ethics</vt:lpstr>
      <vt:lpstr>PowerPoint Presentation</vt:lpstr>
      <vt:lpstr>(I) The call to holiness</vt:lpstr>
      <vt:lpstr>(1) Sufficient reason</vt:lpstr>
      <vt:lpstr>(2) TO KNOW &amp; TO LOVE GOD</vt:lpstr>
      <vt:lpstr>(3) Called to be holy</vt:lpstr>
      <vt:lpstr>(3) Called to be holy</vt:lpstr>
      <vt:lpstr>(3) Called to be holy</vt:lpstr>
      <vt:lpstr>(3) Called to be holy</vt:lpstr>
      <vt:lpstr>(iI) The way to holiness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SANCTIFICATION OF WORK</vt:lpstr>
      <vt:lpstr>1) Work is man’s  essential vocation.</vt:lpstr>
      <vt:lpstr>The Meaning of Work</vt:lpstr>
      <vt:lpstr>PowerPoint Presentation</vt:lpstr>
      <vt:lpstr>The Meaning of Work</vt:lpstr>
      <vt:lpstr>PowerPoint Presentation</vt:lpstr>
      <vt:lpstr>The Meaning of Work</vt:lpstr>
      <vt:lpstr>PowerPoint Presentation</vt:lpstr>
      <vt:lpstr>PowerPoint Presentation</vt:lpstr>
      <vt:lpstr>2.  Man can sanctify his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Man can sanctify himself and others through his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Work is sanctifiable.</dc:title>
  <dc:creator>Aprill</dc:creator>
  <cp:lastModifiedBy>ACER</cp:lastModifiedBy>
  <cp:revision>304</cp:revision>
  <dcterms:created xsi:type="dcterms:W3CDTF">2013-02-17T01:00:24Z</dcterms:created>
  <dcterms:modified xsi:type="dcterms:W3CDTF">2016-08-11T06:17:02Z</dcterms:modified>
</cp:coreProperties>
</file>